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Lora"/>
      <p:regular r:id="rId90"/>
      <p:bold r:id="rId91"/>
      <p:italic r:id="rId92"/>
      <p:boldItalic r:id="rId93"/>
    </p:embeddedFont>
    <p:embeddedFont>
      <p:font typeface="Quattrocento Sa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81E662-4CCF-4B44-9A84-96AC6E487F44}">
  <a:tblStyle styleId="{8281E662-4CCF-4B44-9A84-96AC6E487F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QuattrocentoSans-bold.fntdata"/><Relationship Id="rId94" Type="http://schemas.openxmlformats.org/officeDocument/2006/relationships/font" Target="fonts/QuattrocentoSans-regular.fntdata"/><Relationship Id="rId97" Type="http://schemas.openxmlformats.org/officeDocument/2006/relationships/font" Target="fonts/QuattrocentoSans-boldItalic.fntdata"/><Relationship Id="rId96" Type="http://schemas.openxmlformats.org/officeDocument/2006/relationships/font" Target="fonts/Quattrocento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ora-bold.fntdata"/><Relationship Id="rId90" Type="http://schemas.openxmlformats.org/officeDocument/2006/relationships/font" Target="fonts/Lora-regular.fntdata"/><Relationship Id="rId93" Type="http://schemas.openxmlformats.org/officeDocument/2006/relationships/font" Target="fonts/Lora-boldItalic.fntdata"/><Relationship Id="rId92" Type="http://schemas.openxmlformats.org/officeDocument/2006/relationships/font" Target="fonts/Lora-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80e783353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80e783353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80e783353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80e783353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80e783353_0_2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80e783353_0_2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80e783353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80e783353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80e783353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80e783353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80e783353_0_2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80e783353_0_2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80e783353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80e783353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80e783353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80e783353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delta = 1 =&gt; Laplace smoothing (add-one smoothing)</a:t>
            </a:r>
            <a:endParaRPr/>
          </a:p>
          <a:p>
            <a:pPr indent="0" lvl="0" marL="0" rtl="0" algn="l">
              <a:spcBef>
                <a:spcPts val="0"/>
              </a:spcBef>
              <a:spcAft>
                <a:spcPts val="0"/>
              </a:spcAft>
              <a:buNone/>
            </a:pPr>
            <a:r>
              <a:rPr lang="en"/>
              <a:t>What is |V| and why multiply delta by it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80e783353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80e783353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80e783353_0_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80e783353_0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feed word embeddings of the context into a network;</a:t>
            </a:r>
            <a:endParaRPr/>
          </a:p>
          <a:p>
            <a:pPr indent="-298450" lvl="0" marL="457200" rtl="0" algn="l">
              <a:spcBef>
                <a:spcPts val="0"/>
              </a:spcBef>
              <a:spcAft>
                <a:spcPts val="0"/>
              </a:spcAft>
              <a:buSzPts val="1100"/>
              <a:buChar char="-"/>
            </a:pPr>
            <a:r>
              <a:rPr lang="en"/>
              <a:t>get vector representation of the context from the network;</a:t>
            </a:r>
            <a:endParaRPr/>
          </a:p>
          <a:p>
            <a:pPr indent="-298450" lvl="0" marL="457200" rtl="0" algn="l">
              <a:spcBef>
                <a:spcPts val="0"/>
              </a:spcBef>
              <a:spcAft>
                <a:spcPts val="0"/>
              </a:spcAft>
              <a:buSzPts val="1100"/>
              <a:buChar char="-"/>
            </a:pPr>
            <a:r>
              <a:rPr lang="en"/>
              <a:t>from this vector representation, predict a probability distribution for the next token.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80e783353_0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80e783353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80e783353_0_20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80e783353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80e783353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80e783353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80e783353_0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80e783353_0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9397669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9397669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9397669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9397669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9397669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9397669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93976690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93976690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The UNet architecture also use this framework</a:t>
            </a:r>
            <a:endParaRPr sz="1200">
              <a:solidFill>
                <a:srgbClr val="111111"/>
              </a:solidFill>
              <a:highlight>
                <a:srgbClr val="FDFDFD"/>
              </a:highlight>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encoder - reads source sequence and produces its representation;</a:t>
            </a:r>
            <a:endParaRPr sz="1200">
              <a:solidFill>
                <a:srgbClr val="111111"/>
              </a:solidFill>
              <a:highlight>
                <a:srgbClr val="FDFDFD"/>
              </a:highlight>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decoder - uses source representation from the encoder to generate the target sequence.</a:t>
            </a:r>
            <a:endParaRPr sz="1200">
              <a:solidFill>
                <a:srgbClr val="111111"/>
              </a:solidFill>
              <a:highlight>
                <a:srgbClr val="FDFDFD"/>
              </a:highlight>
            </a:endParaRPr>
          </a:p>
          <a:p>
            <a:pPr indent="0" lvl="0" marL="0" rtl="0" algn="l">
              <a:lnSpc>
                <a:spcPct val="115000"/>
              </a:lnSpc>
              <a:spcBef>
                <a:spcPts val="2200"/>
              </a:spcBef>
              <a:spcAft>
                <a:spcPts val="2200"/>
              </a:spcAft>
              <a:buNone/>
            </a:pPr>
            <a:r>
              <a:t/>
            </a:r>
            <a:endParaRPr sz="1200">
              <a:solidFill>
                <a:srgbClr val="111111"/>
              </a:solidFill>
              <a:highlight>
                <a:srgbClr val="FDFDFD"/>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93976690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93976690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could be the problem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93976690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93976690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1"/>
                </a:solidFill>
                <a:latin typeface="Quattrocento Sans"/>
                <a:ea typeface="Quattrocento Sans"/>
                <a:cs typeface="Quattrocento Sans"/>
                <a:sym typeface="Quattrocento Sans"/>
              </a:rPr>
              <a:t>For the encoder: hard to compress the sentence into 1 vector</a:t>
            </a:r>
            <a:endParaRPr>
              <a:solidFill>
                <a:schemeClr val="dk1"/>
              </a:solidFill>
              <a:latin typeface="Quattrocento Sans"/>
              <a:ea typeface="Quattrocento Sans"/>
              <a:cs typeface="Quattrocento Sans"/>
              <a:sym typeface="Quattrocento Sans"/>
            </a:endParaRPr>
          </a:p>
          <a:p>
            <a:pPr indent="0" lvl="0" marL="0" rtl="0" algn="l">
              <a:spcBef>
                <a:spcPts val="600"/>
              </a:spcBef>
              <a:spcAft>
                <a:spcPts val="0"/>
              </a:spcAft>
              <a:buNone/>
            </a:pPr>
            <a:r>
              <a:rPr lang="en">
                <a:solidFill>
                  <a:schemeClr val="dk1"/>
                </a:solidFill>
                <a:latin typeface="Quattrocento Sans"/>
                <a:ea typeface="Quattrocento Sans"/>
                <a:cs typeface="Quattrocento Sans"/>
                <a:sym typeface="Quattrocento Sans"/>
              </a:rPr>
              <a:t>For the decoder: different steps need different information from the source</a:t>
            </a:r>
            <a:endParaRPr>
              <a:solidFill>
                <a:schemeClr val="dk1"/>
              </a:solidFill>
              <a:latin typeface="Quattrocento Sans"/>
              <a:ea typeface="Quattrocento Sans"/>
              <a:cs typeface="Quattrocento Sans"/>
              <a:sym typeface="Quattrocento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93976690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93976690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93976690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93976690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Thought exercise: How to make LSTM better remembering the early source tokens without attention.</a:t>
            </a:r>
            <a:endParaRPr/>
          </a:p>
          <a:p>
            <a:pPr indent="0" lvl="0" marL="0" rtl="0" algn="l">
              <a:spcBef>
                <a:spcPts val="0"/>
              </a:spcBef>
              <a:spcAft>
                <a:spcPts val="0"/>
              </a:spcAft>
              <a:buNone/>
            </a:pPr>
            <a:r>
              <a:rPr lang="en"/>
              <a:t>https://arxiv.org/pdf/1409.3215.pdf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80e783353_0_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80e783353_0_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93976690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93976690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each decoder step, attention</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receives attention input: a decoder state h_t and all encoder states s_1, s_2, …, s_m</a:t>
            </a:r>
            <a:endParaRPr/>
          </a:p>
          <a:p>
            <a:pPr indent="-298450" lvl="0" marL="457200" rtl="0" algn="l">
              <a:spcBef>
                <a:spcPts val="0"/>
              </a:spcBef>
              <a:spcAft>
                <a:spcPts val="0"/>
              </a:spcAft>
              <a:buSzPts val="1100"/>
              <a:buChar char="●"/>
            </a:pPr>
            <a:r>
              <a:rPr lang="en"/>
              <a:t>computes attention scores</a:t>
            </a:r>
            <a:endParaRPr/>
          </a:p>
          <a:p>
            <a:pPr indent="-298450" lvl="0" marL="457200" rtl="0" algn="l">
              <a:spcBef>
                <a:spcPts val="0"/>
              </a:spcBef>
              <a:spcAft>
                <a:spcPts val="0"/>
              </a:spcAft>
              <a:buSzPts val="1100"/>
              <a:buChar char="●"/>
            </a:pPr>
            <a:r>
              <a:rPr lang="en"/>
              <a:t>For each encoder state s_k, attention computes its "relevance" for this decoder state h_t. Formally, it applies an attention function which receives one decoder state and one encoder state and returns a scalar value  score(h_t, s_k)</a:t>
            </a:r>
            <a:endParaRPr/>
          </a:p>
          <a:p>
            <a:pPr indent="-298450" lvl="0" marL="457200" rtl="0" algn="l">
              <a:spcBef>
                <a:spcPts val="0"/>
              </a:spcBef>
              <a:spcAft>
                <a:spcPts val="0"/>
              </a:spcAft>
              <a:buSzPts val="1100"/>
              <a:buChar char="●"/>
            </a:pPr>
            <a:r>
              <a:rPr lang="en"/>
              <a:t>computes attention weights: a probability distribution - softmax applied to attention scores</a:t>
            </a:r>
            <a:endParaRPr/>
          </a:p>
          <a:p>
            <a:pPr indent="-298450" lvl="0" marL="457200" rtl="0" algn="l">
              <a:spcBef>
                <a:spcPts val="0"/>
              </a:spcBef>
              <a:spcAft>
                <a:spcPts val="0"/>
              </a:spcAft>
              <a:buSzPts val="1100"/>
              <a:buChar char="●"/>
            </a:pPr>
            <a:r>
              <a:rPr lang="en"/>
              <a:t>computes attention output: the weighted sum of encoder states with attention weights.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93976690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9397669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93976690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93976690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Thought exercise: How to make LSTM better remembering the early source tokens without attention.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93976690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93976690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9397669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9397669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does this can be more suitable than RNNs for language understanding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93976690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93976690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93976690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93976690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93976690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93976690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93976690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93976690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masked attention in the decoder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93976690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93976690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80e783353_0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80e783353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93976690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93976690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111111"/>
                </a:solidFill>
                <a:highlight>
                  <a:srgbClr val="FDFDFD"/>
                </a:highlight>
              </a:rPr>
              <a:t>Each input token in self-attention receives three representations corresponding to the roles it can play:</a:t>
            </a:r>
            <a:endParaRPr sz="1200">
              <a:solidFill>
                <a:srgbClr val="111111"/>
              </a:solidFill>
              <a:highlight>
                <a:srgbClr val="FDFDFD"/>
              </a:highlight>
            </a:endParaRPr>
          </a:p>
          <a:p>
            <a:pPr indent="-304800" lvl="0" marL="749300" rtl="0" algn="l">
              <a:lnSpc>
                <a:spcPct val="115000"/>
              </a:lnSpc>
              <a:spcBef>
                <a:spcPts val="1100"/>
              </a:spcBef>
              <a:spcAft>
                <a:spcPts val="0"/>
              </a:spcAft>
              <a:buClr>
                <a:srgbClr val="111111"/>
              </a:buClr>
              <a:buSzPts val="1200"/>
              <a:buChar char="●"/>
            </a:pPr>
            <a:r>
              <a:rPr lang="en" sz="1200">
                <a:solidFill>
                  <a:srgbClr val="111111"/>
                </a:solidFill>
                <a:highlight>
                  <a:srgbClr val="FDFDFD"/>
                </a:highlight>
              </a:rPr>
              <a:t>query - asking for information;</a:t>
            </a:r>
            <a:endParaRPr sz="1200">
              <a:solidFill>
                <a:srgbClr val="111111"/>
              </a:solidFill>
              <a:highlight>
                <a:srgbClr val="FDFDFD"/>
              </a:highlight>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key - saying that it has some information;</a:t>
            </a:r>
            <a:endParaRPr sz="1200">
              <a:solidFill>
                <a:srgbClr val="111111"/>
              </a:solidFill>
              <a:highlight>
                <a:srgbClr val="FDFDFD"/>
              </a:highlight>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value - giving the information.</a:t>
            </a:r>
            <a:endParaRPr sz="1200">
              <a:solidFill>
                <a:srgbClr val="111111"/>
              </a:solidFill>
              <a:highlight>
                <a:srgbClr val="FDFDFD"/>
              </a:highlight>
            </a:endParaRPr>
          </a:p>
          <a:p>
            <a:pPr indent="0" lvl="0" marL="0" rtl="0" algn="just">
              <a:lnSpc>
                <a:spcPct val="115000"/>
              </a:lnSpc>
              <a:spcBef>
                <a:spcPts val="2200"/>
              </a:spcBef>
              <a:spcAft>
                <a:spcPts val="0"/>
              </a:spcAft>
              <a:buClr>
                <a:schemeClr val="dk1"/>
              </a:buClr>
              <a:buSzPts val="1100"/>
              <a:buFont typeface="Arial"/>
              <a:buNone/>
            </a:pPr>
            <a:r>
              <a:rPr lang="en" sz="1200">
                <a:solidFill>
                  <a:srgbClr val="111111"/>
                </a:solidFill>
                <a:highlight>
                  <a:srgbClr val="FDFDFD"/>
                </a:highlight>
              </a:rPr>
              <a:t>The query is used when a token looks at others - it's seeking the information to understand itself better. The key is responding to a query's request: it is used to compute attention weights. The value is used to compute attention output: it gives information to the tokens which "say" they need it (i.e. assigned large weights to this token).</a:t>
            </a:r>
            <a:endParaRPr sz="1200">
              <a:solidFill>
                <a:srgbClr val="111111"/>
              </a:solidFill>
              <a:highlight>
                <a:srgbClr val="FDFDFD"/>
              </a:highlight>
            </a:endParaRPr>
          </a:p>
          <a:p>
            <a:pPr indent="0" lvl="0" marL="0" rtl="0" algn="l">
              <a:spcBef>
                <a:spcPts val="11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93976690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93976690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93976690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93976690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93976690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93976690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93976690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93976690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93976690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93976690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93976690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93976690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93976690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93976690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93976690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93976690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93976690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93976690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80e783353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80e783353_0_2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93976690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93976690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93976690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93976690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93976690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93976690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93976690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93976690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idea to binary numbers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both sine and cosine ?</a:t>
            </a:r>
            <a:endParaRPr/>
          </a:p>
          <a:p>
            <a:pPr indent="0" lvl="0" marL="0" rtl="0" algn="l">
              <a:spcBef>
                <a:spcPts val="0"/>
              </a:spcBef>
              <a:spcAft>
                <a:spcPts val="0"/>
              </a:spcAft>
              <a:buNone/>
            </a:pPr>
            <a:r>
              <a:rPr lang="en"/>
              <a:t>Why not zero and one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93976690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93976690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93976690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93976690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Why masked attention in the decoder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93976690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93976690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93976690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93976690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93976690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93976690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9e22b80c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9e22b80c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80e783353_0_2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80e783353_0_2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9e22b80c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9e22b80c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9e22b80c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9e22b80c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9e22b80c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9e22b80c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111111"/>
                </a:solidFill>
                <a:highlight>
                  <a:srgbClr val="FDFDFD"/>
                </a:highlight>
              </a:rPr>
              <a:t>The two great ideas:</a:t>
            </a:r>
            <a:endParaRPr sz="1200">
              <a:solidFill>
                <a:srgbClr val="111111"/>
              </a:solidFill>
              <a:highlight>
                <a:srgbClr val="FDFDFD"/>
              </a:highlight>
            </a:endParaRPr>
          </a:p>
          <a:p>
            <a:pPr indent="-304800" lvl="0" marL="749300" rtl="0" algn="l">
              <a:lnSpc>
                <a:spcPct val="115000"/>
              </a:lnSpc>
              <a:spcBef>
                <a:spcPts val="1100"/>
              </a:spcBef>
              <a:spcAft>
                <a:spcPts val="0"/>
              </a:spcAft>
              <a:buClr>
                <a:srgbClr val="111111"/>
              </a:buClr>
              <a:buSzPts val="1200"/>
              <a:buChar char="●"/>
            </a:pPr>
            <a:r>
              <a:rPr lang="en" sz="1200">
                <a:solidFill>
                  <a:srgbClr val="111111"/>
                </a:solidFill>
                <a:highlight>
                  <a:srgbClr val="FDFDFD"/>
                </a:highlight>
              </a:rPr>
              <a:t>what is encoded: from words to words-in-context</a:t>
            </a:r>
            <a:br>
              <a:rPr lang="en" sz="1200">
                <a:solidFill>
                  <a:srgbClr val="111111"/>
                </a:solidFill>
                <a:highlight>
                  <a:srgbClr val="FDFDFD"/>
                </a:highlight>
              </a:rPr>
            </a:br>
            <a:r>
              <a:rPr lang="en" sz="1200">
                <a:solidFill>
                  <a:srgbClr val="111111"/>
                </a:solidFill>
                <a:highlight>
                  <a:srgbClr val="FDFDFD"/>
                </a:highlight>
              </a:rPr>
              <a:t>(the transition from Word2Vec/GloVe/etc. to Cove/ELMo);</a:t>
            </a:r>
            <a:endParaRPr sz="1200">
              <a:solidFill>
                <a:srgbClr val="111111"/>
              </a:solidFill>
              <a:highlight>
                <a:srgbClr val="FDFDFD"/>
              </a:highlight>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usage for downstream tasks: from replacing only word embeddings in task-specific models to replacing entire task-specific models</a:t>
            </a:r>
            <a:br>
              <a:rPr lang="en" sz="1200">
                <a:solidFill>
                  <a:srgbClr val="111111"/>
                </a:solidFill>
                <a:highlight>
                  <a:srgbClr val="FDFDFD"/>
                </a:highlight>
              </a:rPr>
            </a:br>
            <a:r>
              <a:rPr lang="en" sz="1200">
                <a:solidFill>
                  <a:srgbClr val="111111"/>
                </a:solidFill>
                <a:highlight>
                  <a:srgbClr val="FDFDFD"/>
                </a:highlight>
              </a:rPr>
              <a:t>(the transition from Cove/ELMo to GPT/BERT)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9e22b80c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e9e22b80c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11111"/>
                </a:solidFill>
                <a:highlight>
                  <a:srgbClr val="FDFDFD"/>
                </a:highlight>
              </a:rPr>
              <a:t>By training a language model we get much more than by training word embeddings: language models process not just individual words, but sentences/paragraphs/etc. Inside a model, LMs too build vector representations for each word, but these vectors represent not just words, but words in cont</a:t>
            </a:r>
            <a:r>
              <a:rPr lang="en" sz="1200">
                <a:solidFill>
                  <a:srgbClr val="111111"/>
                </a:solidFill>
                <a:highlight>
                  <a:srgbClr val="FDFDFD"/>
                </a:highlight>
              </a:rPr>
              <a:t>ext.</a:t>
            </a:r>
            <a:endParaRPr sz="1200">
              <a:solidFill>
                <a:srgbClr val="111111"/>
              </a:solidFill>
              <a:highlight>
                <a:srgbClr val="FDFDFD"/>
              </a:highlight>
            </a:endParaRPr>
          </a:p>
          <a:p>
            <a:pPr indent="0" lvl="0" marL="0" rtl="0" algn="l">
              <a:lnSpc>
                <a:spcPct val="115000"/>
              </a:lnSpc>
              <a:spcBef>
                <a:spcPts val="2200"/>
              </a:spcBef>
              <a:spcAft>
                <a:spcPts val="2200"/>
              </a:spcAft>
              <a:buNone/>
            </a:pPr>
            <a:r>
              <a:rPr lang="en" sz="1200">
                <a:solidFill>
                  <a:srgbClr val="111111"/>
                </a:solidFill>
                <a:highlight>
                  <a:srgbClr val="FDFDFD"/>
                </a:highlight>
              </a:rPr>
              <a:t>Like from unigram to n-gram</a:t>
            </a:r>
            <a:endParaRPr sz="1200">
              <a:solidFill>
                <a:srgbClr val="111111"/>
              </a:solidFill>
              <a:highlight>
                <a:srgbClr val="FDFDFD"/>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9e22b80c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e9e22b80c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200"/>
              </a:spcAft>
              <a:buNone/>
            </a:pPr>
            <a:r>
              <a:rPr lang="en" sz="1200">
                <a:solidFill>
                  <a:srgbClr val="111111"/>
                </a:solidFill>
                <a:highlight>
                  <a:srgbClr val="FDFDFD"/>
                </a:highlight>
              </a:rPr>
              <a:t>The way their representations are used for downstream tasks is almost the same as with word embeddings: usually, you just have to put representations instead of word embeddings. That's it!</a:t>
            </a:r>
            <a:endParaRPr sz="1200">
              <a:solidFill>
                <a:srgbClr val="111111"/>
              </a:solidFill>
              <a:highlight>
                <a:srgbClr val="FDFDFD"/>
              </a:high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9e22b80cd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e9e22b80cd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200"/>
              </a:spcAft>
              <a:buNone/>
            </a:pPr>
            <a:r>
              <a:t/>
            </a:r>
            <a:endParaRPr sz="1200">
              <a:solidFill>
                <a:srgbClr val="111111"/>
              </a:solidFill>
              <a:highlight>
                <a:srgbClr val="FDFDFD"/>
              </a:highligh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e9e22b80cd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e9e22b80cd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DFDFD"/>
                </a:highlight>
              </a:rPr>
              <a:t>two-layer LSTM language models: forward and backward. =&gt; each token could have both contexts: left and right</a:t>
            </a:r>
            <a:endParaRPr sz="1200">
              <a:solidFill>
                <a:schemeClr val="dk1"/>
              </a:solidFill>
              <a:highlight>
                <a:srgbClr val="FDFDFD"/>
              </a:highlight>
            </a:endParaRPr>
          </a:p>
          <a:p>
            <a:pPr indent="0" lvl="0" marL="0" rtl="0" algn="just">
              <a:lnSpc>
                <a:spcPct val="115000"/>
              </a:lnSpc>
              <a:spcBef>
                <a:spcPts val="2200"/>
              </a:spcBef>
              <a:spcAft>
                <a:spcPts val="0"/>
              </a:spcAft>
              <a:buClr>
                <a:schemeClr val="dk1"/>
              </a:buClr>
              <a:buSzPts val="1100"/>
              <a:buFont typeface="Arial"/>
              <a:buNone/>
            </a:pPr>
            <a:r>
              <a:rPr lang="en" sz="1200">
                <a:solidFill>
                  <a:schemeClr val="dk1"/>
                </a:solidFill>
                <a:highlight>
                  <a:srgbClr val="FDFDFD"/>
                </a:highlight>
              </a:rPr>
              <a:t>in the standard word embedding layer, for each word in the vocabulary we train a unique vector. In this case,</a:t>
            </a:r>
            <a:endParaRPr sz="1200">
              <a:solidFill>
                <a:schemeClr val="dk1"/>
              </a:solidFill>
              <a:highlight>
                <a:srgbClr val="FDFDFD"/>
              </a:highlight>
            </a:endParaRPr>
          </a:p>
          <a:p>
            <a:pPr indent="-304800" lvl="0" marL="749300" rtl="0" algn="l">
              <a:lnSpc>
                <a:spcPct val="115000"/>
              </a:lnSpc>
              <a:spcBef>
                <a:spcPts val="1100"/>
              </a:spcBef>
              <a:spcAft>
                <a:spcPts val="0"/>
              </a:spcAft>
              <a:buClr>
                <a:schemeClr val="dk1"/>
              </a:buClr>
              <a:buSzPts val="1200"/>
              <a:buChar char="●"/>
            </a:pPr>
            <a:r>
              <a:rPr lang="en" sz="1200">
                <a:solidFill>
                  <a:schemeClr val="dk1"/>
                </a:solidFill>
                <a:highlight>
                  <a:srgbClr val="FDFDFD"/>
                </a:highlight>
              </a:rPr>
              <a:t>word embeddings do not know the characters they consist of (e.g., they don't know that the words </a:t>
            </a:r>
            <a:r>
              <a:rPr b="1" lang="en" sz="1200">
                <a:solidFill>
                  <a:schemeClr val="dk1"/>
                </a:solidFill>
                <a:highlight>
                  <a:srgbClr val="FDFDFD"/>
                </a:highlight>
              </a:rPr>
              <a:t>represent</a:t>
            </a:r>
            <a:r>
              <a:rPr lang="en" sz="1200">
                <a:solidFill>
                  <a:schemeClr val="dk1"/>
                </a:solidFill>
                <a:highlight>
                  <a:srgbClr val="FDFDFD"/>
                </a:highlight>
              </a:rPr>
              <a:t>, </a:t>
            </a:r>
            <a:r>
              <a:rPr b="1" lang="en" sz="1200">
                <a:solidFill>
                  <a:schemeClr val="dk1"/>
                </a:solidFill>
                <a:highlight>
                  <a:srgbClr val="FDFDFD"/>
                </a:highlight>
              </a:rPr>
              <a:t>represents</a:t>
            </a:r>
            <a:r>
              <a:rPr lang="en" sz="1200">
                <a:solidFill>
                  <a:schemeClr val="dk1"/>
                </a:solidFill>
                <a:highlight>
                  <a:srgbClr val="FDFDFD"/>
                </a:highlight>
              </a:rPr>
              <a:t>, </a:t>
            </a:r>
            <a:r>
              <a:rPr b="1" lang="en" sz="1200">
                <a:solidFill>
                  <a:schemeClr val="dk1"/>
                </a:solidFill>
                <a:highlight>
                  <a:srgbClr val="FDFDFD"/>
                </a:highlight>
              </a:rPr>
              <a:t>represented</a:t>
            </a:r>
            <a:r>
              <a:rPr lang="en" sz="1200">
                <a:solidFill>
                  <a:schemeClr val="dk1"/>
                </a:solidFill>
                <a:highlight>
                  <a:srgbClr val="FDFDFD"/>
                </a:highlight>
              </a:rPr>
              <a:t>, and </a:t>
            </a:r>
            <a:r>
              <a:rPr b="1" lang="en" sz="1200">
                <a:solidFill>
                  <a:schemeClr val="dk1"/>
                </a:solidFill>
                <a:highlight>
                  <a:srgbClr val="FDFDFD"/>
                </a:highlight>
              </a:rPr>
              <a:t>representation</a:t>
            </a:r>
            <a:r>
              <a:rPr lang="en" sz="1200">
                <a:solidFill>
                  <a:schemeClr val="dk1"/>
                </a:solidFill>
                <a:highlight>
                  <a:srgbClr val="FDFDFD"/>
                </a:highlight>
              </a:rPr>
              <a:t> are close in writing)</a:t>
            </a:r>
            <a:endParaRPr sz="1200">
              <a:solidFill>
                <a:schemeClr val="dk1"/>
              </a:solidFill>
              <a:highlight>
                <a:srgbClr val="FDFDFD"/>
              </a:highlight>
            </a:endParaRPr>
          </a:p>
          <a:p>
            <a:pPr indent="-304800" lvl="0" marL="749300" rtl="0" algn="l">
              <a:lnSpc>
                <a:spcPct val="115000"/>
              </a:lnSpc>
              <a:spcBef>
                <a:spcPts val="0"/>
              </a:spcBef>
              <a:spcAft>
                <a:spcPts val="0"/>
              </a:spcAft>
              <a:buClr>
                <a:schemeClr val="dk1"/>
              </a:buClr>
              <a:buSzPts val="1200"/>
              <a:buChar char="●"/>
            </a:pPr>
            <a:r>
              <a:rPr lang="en" sz="1200">
                <a:solidFill>
                  <a:schemeClr val="dk1"/>
                </a:solidFill>
                <a:highlight>
                  <a:srgbClr val="FDFDFD"/>
                </a:highlight>
              </a:rPr>
              <a:t>we can not represent out-of-vocabulary (OOV) words.</a:t>
            </a:r>
            <a:endParaRPr sz="1200">
              <a:solidFill>
                <a:schemeClr val="dk1"/>
              </a:solidFill>
              <a:highlight>
                <a:srgbClr val="FDFDFD"/>
              </a:highlight>
            </a:endParaRPr>
          </a:p>
          <a:p>
            <a:pPr indent="0" lvl="0" marL="0" rtl="0" algn="just">
              <a:lnSpc>
                <a:spcPct val="115000"/>
              </a:lnSpc>
              <a:spcBef>
                <a:spcPts val="2200"/>
              </a:spcBef>
              <a:spcAft>
                <a:spcPts val="0"/>
              </a:spcAft>
              <a:buClr>
                <a:schemeClr val="dk1"/>
              </a:buClr>
              <a:buSzPts val="1100"/>
              <a:buFont typeface="Arial"/>
              <a:buNone/>
            </a:pPr>
            <a:r>
              <a:rPr lang="en" sz="1200">
                <a:solidFill>
                  <a:schemeClr val="dk1"/>
                </a:solidFill>
                <a:highlight>
                  <a:srgbClr val="FDFDFD"/>
                </a:highlight>
              </a:rPr>
              <a:t>To address these problems, the authors represent words as outputs of a character-level network.In this way, word representations know their characters by construction, and we can represent even those words we've never seen in training.</a:t>
            </a:r>
            <a:endParaRPr sz="1200">
              <a:solidFill>
                <a:schemeClr val="dk1"/>
              </a:solidFill>
              <a:highlight>
                <a:srgbClr val="FDFDFD"/>
              </a:highlight>
            </a:endParaRPr>
          </a:p>
          <a:p>
            <a:pPr indent="0" lvl="0" marL="0" rtl="0" algn="l">
              <a:lnSpc>
                <a:spcPct val="115000"/>
              </a:lnSpc>
              <a:spcBef>
                <a:spcPts val="1100"/>
              </a:spcBef>
              <a:spcAft>
                <a:spcPts val="2200"/>
              </a:spcAft>
              <a:buNone/>
            </a:pPr>
            <a:r>
              <a:t/>
            </a:r>
            <a:endParaRPr sz="1200">
              <a:solidFill>
                <a:schemeClr val="dk1"/>
              </a:solidFill>
              <a:highlight>
                <a:srgbClr val="FDFDFD"/>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9e22b80cd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e9e22b80cd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DFDFD"/>
              </a:highlight>
            </a:endParaRPr>
          </a:p>
          <a:p>
            <a:pPr indent="0" lvl="0" marL="0" rtl="0" algn="l">
              <a:lnSpc>
                <a:spcPct val="115000"/>
              </a:lnSpc>
              <a:spcBef>
                <a:spcPts val="1100"/>
              </a:spcBef>
              <a:spcAft>
                <a:spcPts val="2200"/>
              </a:spcAft>
              <a:buNone/>
            </a:pPr>
            <a:r>
              <a:t/>
            </a:r>
            <a:endParaRPr sz="1200">
              <a:solidFill>
                <a:schemeClr val="dk1"/>
              </a:solidFill>
              <a:highlight>
                <a:srgbClr val="FDFDFD"/>
              </a:highligh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9e22b80cd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e9e22b80cd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dk1"/>
                </a:solidFill>
                <a:highlight>
                  <a:srgbClr val="FDFDFD"/>
                </a:highlight>
              </a:rPr>
              <a:t>Before</a:t>
            </a:r>
            <a:r>
              <a:rPr lang="en" sz="1300">
                <a:solidFill>
                  <a:schemeClr val="dk1"/>
                </a:solidFill>
                <a:highlight>
                  <a:srgbClr val="FDFDFD"/>
                </a:highlight>
              </a:rPr>
              <a:t>: Specific model architecture for each downstream task</a:t>
            </a:r>
            <a:endParaRPr sz="1300">
              <a:solidFill>
                <a:schemeClr val="dk1"/>
              </a:solidFill>
              <a:highlight>
                <a:srgbClr val="FDFDFD"/>
              </a:highlight>
            </a:endParaRPr>
          </a:p>
          <a:p>
            <a:pPr indent="0" lvl="0" marL="0" rtl="0" algn="just">
              <a:lnSpc>
                <a:spcPct val="115000"/>
              </a:lnSpc>
              <a:spcBef>
                <a:spcPts val="1100"/>
              </a:spcBef>
              <a:spcAft>
                <a:spcPts val="0"/>
              </a:spcAft>
              <a:buNone/>
            </a:pPr>
            <a:r>
              <a:rPr lang="en" sz="1200">
                <a:solidFill>
                  <a:schemeClr val="dk1"/>
                </a:solidFill>
                <a:highlight>
                  <a:srgbClr val="FDFDFD"/>
                </a:highlight>
              </a:rPr>
              <a:t>Note that ELMo/CoVe representations were mainly used to replace the embedding layer, and kept task-specific model architectures almost intact. </a:t>
            </a:r>
            <a:endParaRPr sz="1200">
              <a:solidFill>
                <a:schemeClr val="dk1"/>
              </a:solidFill>
              <a:highlight>
                <a:srgbClr val="FDFDFD"/>
              </a:highlight>
            </a:endParaRPr>
          </a:p>
          <a:p>
            <a:pPr indent="0" lvl="0" marL="0" rtl="0" algn="just">
              <a:lnSpc>
                <a:spcPct val="115000"/>
              </a:lnSpc>
              <a:spcBef>
                <a:spcPts val="1100"/>
              </a:spcBef>
              <a:spcAft>
                <a:spcPts val="0"/>
              </a:spcAft>
              <a:buNone/>
            </a:pPr>
            <a:r>
              <a:rPr b="1" lang="en" sz="1300">
                <a:solidFill>
                  <a:schemeClr val="dk1"/>
                </a:solidFill>
                <a:highlight>
                  <a:srgbClr val="FDFDFD"/>
                </a:highlight>
              </a:rPr>
              <a:t>After</a:t>
            </a:r>
            <a:r>
              <a:rPr lang="en" sz="1300">
                <a:solidFill>
                  <a:schemeClr val="dk1"/>
                </a:solidFill>
                <a:highlight>
                  <a:srgbClr val="FDFDFD"/>
                </a:highlight>
              </a:rPr>
              <a:t>: Single model which can be fine-tuned for all tasks</a:t>
            </a:r>
            <a:endParaRPr sz="1300">
              <a:solidFill>
                <a:schemeClr val="dk1"/>
              </a:solidFill>
              <a:highlight>
                <a:srgbClr val="FDFDFD"/>
              </a:highlight>
            </a:endParaRPr>
          </a:p>
          <a:p>
            <a:pPr indent="0" lvl="0" marL="0" rtl="0" algn="just">
              <a:lnSpc>
                <a:spcPct val="115000"/>
              </a:lnSpc>
              <a:spcBef>
                <a:spcPts val="1100"/>
              </a:spcBef>
              <a:spcAft>
                <a:spcPts val="0"/>
              </a:spcAft>
              <a:buNone/>
            </a:pPr>
            <a:r>
              <a:rPr lang="en" sz="1200">
                <a:solidFill>
                  <a:schemeClr val="dk1"/>
                </a:solidFill>
                <a:highlight>
                  <a:srgbClr val="FDFDFD"/>
                </a:highlight>
              </a:rPr>
              <a:t>GPT/BERT act not as a replacement for word embeddings, but as a replacement for task-specific models. In this new setting, a model is first pretrained using a huge amount of unlabeled data (plain texts). Then, this model is fine-tuned on each of the downstream tasks. What is important, now during fine-tuning you have to only use task-aware input transformations (i.e. feed the data in a certain way) instead of modifying model architecture.</a:t>
            </a:r>
            <a:endParaRPr sz="1300">
              <a:solidFill>
                <a:schemeClr val="dk1"/>
              </a:solidFill>
              <a:highlight>
                <a:srgbClr val="FDFDFD"/>
              </a:highlight>
            </a:endParaRPr>
          </a:p>
          <a:p>
            <a:pPr indent="0" lvl="0" marL="0" rtl="0" algn="just">
              <a:lnSpc>
                <a:spcPct val="115000"/>
              </a:lnSpc>
              <a:spcBef>
                <a:spcPts val="1100"/>
              </a:spcBef>
              <a:spcAft>
                <a:spcPts val="0"/>
              </a:spcAft>
              <a:buNone/>
            </a:pPr>
            <a:r>
              <a:t/>
            </a:r>
            <a:endParaRPr sz="1200">
              <a:solidFill>
                <a:schemeClr val="dk1"/>
              </a:solidFill>
              <a:highlight>
                <a:srgbClr val="FDFDFD"/>
              </a:highlight>
            </a:endParaRPr>
          </a:p>
          <a:p>
            <a:pPr indent="0" lvl="0" marL="0" rtl="0" algn="l">
              <a:lnSpc>
                <a:spcPct val="115000"/>
              </a:lnSpc>
              <a:spcBef>
                <a:spcPts val="1100"/>
              </a:spcBef>
              <a:spcAft>
                <a:spcPts val="2200"/>
              </a:spcAft>
              <a:buNone/>
            </a:pPr>
            <a:r>
              <a:t/>
            </a:r>
            <a:endParaRPr sz="1200">
              <a:solidFill>
                <a:schemeClr val="dk1"/>
              </a:solidFill>
              <a:highlight>
                <a:srgbClr val="FDFDFD"/>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9e22b80cd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9e22b80cd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200"/>
              </a:spcAft>
              <a:buNone/>
            </a:pPr>
            <a:r>
              <a:t/>
            </a:r>
            <a:endParaRPr sz="1200">
              <a:solidFill>
                <a:schemeClr val="dk1"/>
              </a:solidFill>
              <a:highlight>
                <a:srgbClr val="FDFDFD"/>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80e783353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80e783353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9e22b80cd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e9e22b80cd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200"/>
              </a:spcAft>
              <a:buNone/>
            </a:pPr>
            <a:r>
              <a:t/>
            </a:r>
            <a:endParaRPr sz="1200">
              <a:solidFill>
                <a:schemeClr val="dk1"/>
              </a:solidFill>
              <a:highlight>
                <a:srgbClr val="FDFDFD"/>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9e22b80cd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9e22b80cd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200"/>
              </a:spcAft>
              <a:buNone/>
            </a:pPr>
            <a:r>
              <a:t/>
            </a:r>
            <a:endParaRPr sz="1200">
              <a:solidFill>
                <a:schemeClr val="dk1"/>
              </a:solidFill>
              <a:highlight>
                <a:srgbClr val="FDFDFD"/>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9e22b80cd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9e22b80cd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200"/>
              </a:spcAft>
              <a:buNone/>
            </a:pPr>
            <a:r>
              <a:rPr lang="en" sz="1200">
                <a:solidFill>
                  <a:schemeClr val="dk1"/>
                </a:solidFill>
                <a:highlight>
                  <a:srgbClr val="FDFDFD"/>
                </a:highlight>
              </a:rPr>
              <a:t>BERT's model architecture is very simple and you already know how it works: it's just the Transformer's encoder. What is new, is the training objectives and the way BERT is used for downstream tasks.</a:t>
            </a:r>
            <a:endParaRPr sz="1200">
              <a:solidFill>
                <a:schemeClr val="dk1"/>
              </a:solidFill>
              <a:highlight>
                <a:srgbClr val="FDFDFD"/>
              </a:high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9e22b80cd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e9e22b80cd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DFDFD"/>
                </a:highlight>
              </a:rPr>
              <a:t>In training, BERT sees pairs of sentences separated with a special token-separator </a:t>
            </a:r>
            <a:r>
              <a:rPr b="1" lang="en" sz="1200">
                <a:solidFill>
                  <a:schemeClr val="dk1"/>
                </a:solidFill>
                <a:highlight>
                  <a:srgbClr val="FDFDFD"/>
                </a:highlight>
              </a:rPr>
              <a:t>[SEP]</a:t>
            </a:r>
            <a:r>
              <a:rPr lang="en" sz="1200">
                <a:solidFill>
                  <a:schemeClr val="dk1"/>
                </a:solidFill>
                <a:highlight>
                  <a:srgbClr val="FDFDFD"/>
                </a:highlight>
              </a:rPr>
              <a:t>. To let the model easily distinguish between these sentences, in addition to token and positional embeddings it uses segment embeddings.</a:t>
            </a:r>
            <a:endParaRPr sz="1200">
              <a:solidFill>
                <a:schemeClr val="dk1"/>
              </a:solidFill>
              <a:highlight>
                <a:srgbClr val="FDFDFD"/>
              </a:highlight>
            </a:endParaRPr>
          </a:p>
          <a:p>
            <a:pPr indent="0" lvl="0" marL="0" rtl="0" algn="l">
              <a:lnSpc>
                <a:spcPct val="115000"/>
              </a:lnSpc>
              <a:spcBef>
                <a:spcPts val="2200"/>
              </a:spcBef>
              <a:spcAft>
                <a:spcPts val="2200"/>
              </a:spcAft>
              <a:buNone/>
            </a:pPr>
            <a:r>
              <a:rPr lang="en" sz="1200">
                <a:solidFill>
                  <a:schemeClr val="dk1"/>
                </a:solidFill>
                <a:highlight>
                  <a:srgbClr val="FDFDFD"/>
                </a:highlight>
              </a:rPr>
              <a:t>Another special token is </a:t>
            </a:r>
            <a:r>
              <a:rPr b="1" lang="en" sz="1200">
                <a:solidFill>
                  <a:schemeClr val="dk1"/>
                </a:solidFill>
                <a:highlight>
                  <a:srgbClr val="FDFDFD"/>
                </a:highlight>
              </a:rPr>
              <a:t>[CLS]</a:t>
            </a:r>
            <a:r>
              <a:rPr lang="en" sz="1200">
                <a:solidFill>
                  <a:schemeClr val="dk1"/>
                </a:solidFill>
                <a:highlight>
                  <a:srgbClr val="FDFDFD"/>
                </a:highlight>
              </a:rPr>
              <a:t>. In training, it is used for the NSP objective we'll see next. Once a model is trained, it is used for downstream tasks.</a:t>
            </a:r>
            <a:endParaRPr sz="1200">
              <a:solidFill>
                <a:schemeClr val="dk1"/>
              </a:solidFill>
              <a:highlight>
                <a:srgbClr val="FDFDFD"/>
              </a:highligh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9e22b80cd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9e22b80cd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200"/>
              </a:spcAft>
              <a:buNone/>
            </a:pPr>
            <a:r>
              <a:t/>
            </a:r>
            <a:endParaRPr sz="1200">
              <a:solidFill>
                <a:schemeClr val="dk1"/>
              </a:solidFill>
              <a:highlight>
                <a:srgbClr val="FDFDFD"/>
              </a:highlight>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e9e22b80cd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e9e22b80cd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highlight>
                  <a:srgbClr val="FDFDFD"/>
                </a:highlight>
              </a:rPr>
              <a:t>BERT has two training objectives, and the most important of them is the Masked Language Modeling (MLM) objective. is With the MLM objective, at step the following happens:</a:t>
            </a:r>
            <a:endParaRPr sz="1200">
              <a:solidFill>
                <a:schemeClr val="dk1"/>
              </a:solidFill>
              <a:highlight>
                <a:srgbClr val="FDFDFD"/>
              </a:highlight>
            </a:endParaRPr>
          </a:p>
          <a:p>
            <a:pPr indent="-304800" lvl="0" marL="749300" rtl="0" algn="l">
              <a:lnSpc>
                <a:spcPct val="115000"/>
              </a:lnSpc>
              <a:spcBef>
                <a:spcPts val="1100"/>
              </a:spcBef>
              <a:spcAft>
                <a:spcPts val="0"/>
              </a:spcAft>
              <a:buClr>
                <a:schemeClr val="dk1"/>
              </a:buClr>
              <a:buSzPts val="1200"/>
              <a:buChar char="●"/>
            </a:pPr>
            <a:r>
              <a:rPr lang="en" sz="1200">
                <a:solidFill>
                  <a:schemeClr val="dk1"/>
                </a:solidFill>
                <a:highlight>
                  <a:srgbClr val="FDFDFD"/>
                </a:highlight>
              </a:rPr>
              <a:t>select some tokens</a:t>
            </a:r>
            <a:br>
              <a:rPr lang="en" sz="1200">
                <a:solidFill>
                  <a:schemeClr val="dk1"/>
                </a:solidFill>
                <a:highlight>
                  <a:srgbClr val="FDFDFD"/>
                </a:highlight>
              </a:rPr>
            </a:br>
            <a:r>
              <a:rPr lang="en" sz="1200">
                <a:solidFill>
                  <a:schemeClr val="dk1"/>
                </a:solidFill>
                <a:highlight>
                  <a:srgbClr val="FDFDFD"/>
                </a:highlight>
              </a:rPr>
              <a:t>(each token is selected with the probability of 15%)</a:t>
            </a:r>
            <a:endParaRPr sz="1200">
              <a:solidFill>
                <a:schemeClr val="dk1"/>
              </a:solidFill>
              <a:highlight>
                <a:srgbClr val="FDFDFD"/>
              </a:highlight>
            </a:endParaRPr>
          </a:p>
          <a:p>
            <a:pPr indent="-304800" lvl="0" marL="749300" rtl="0" algn="l">
              <a:lnSpc>
                <a:spcPct val="115000"/>
              </a:lnSpc>
              <a:spcBef>
                <a:spcPts val="0"/>
              </a:spcBef>
              <a:spcAft>
                <a:spcPts val="0"/>
              </a:spcAft>
              <a:buClr>
                <a:schemeClr val="dk1"/>
              </a:buClr>
              <a:buSzPts val="1200"/>
              <a:buChar char="●"/>
            </a:pPr>
            <a:r>
              <a:rPr lang="en" sz="1200">
                <a:solidFill>
                  <a:schemeClr val="dk1"/>
                </a:solidFill>
                <a:highlight>
                  <a:srgbClr val="FDFDFD"/>
                </a:highlight>
              </a:rPr>
              <a:t>replace these selected tokens</a:t>
            </a:r>
            <a:br>
              <a:rPr lang="en" sz="1200">
                <a:solidFill>
                  <a:schemeClr val="dk1"/>
                </a:solidFill>
                <a:highlight>
                  <a:srgbClr val="FDFDFD"/>
                </a:highlight>
              </a:rPr>
            </a:br>
            <a:r>
              <a:rPr lang="en" sz="1200">
                <a:solidFill>
                  <a:schemeClr val="dk1"/>
                </a:solidFill>
                <a:highlight>
                  <a:srgbClr val="FDFDFD"/>
                </a:highlight>
              </a:rPr>
              <a:t>(with the special token </a:t>
            </a:r>
            <a:r>
              <a:rPr b="1" lang="en" sz="1200">
                <a:solidFill>
                  <a:schemeClr val="dk1"/>
                </a:solidFill>
                <a:highlight>
                  <a:srgbClr val="FDFDFD"/>
                </a:highlight>
              </a:rPr>
              <a:t>[MASK]</a:t>
            </a:r>
            <a:r>
              <a:rPr lang="en" sz="1200">
                <a:solidFill>
                  <a:schemeClr val="dk1"/>
                </a:solidFill>
                <a:highlight>
                  <a:srgbClr val="FDFDFD"/>
                </a:highlight>
              </a:rPr>
              <a:t> - with p=80%, with a random token - with p=10%, with the original token (remain unchanged) - with p=10%)</a:t>
            </a:r>
            <a:endParaRPr sz="1200">
              <a:solidFill>
                <a:schemeClr val="dk1"/>
              </a:solidFill>
              <a:highlight>
                <a:srgbClr val="FDFDFD"/>
              </a:highlight>
            </a:endParaRPr>
          </a:p>
          <a:p>
            <a:pPr indent="-304800" lvl="0" marL="749300" rtl="0" algn="l">
              <a:lnSpc>
                <a:spcPct val="115000"/>
              </a:lnSpc>
              <a:spcBef>
                <a:spcPts val="0"/>
              </a:spcBef>
              <a:spcAft>
                <a:spcPts val="0"/>
              </a:spcAft>
              <a:buClr>
                <a:schemeClr val="dk1"/>
              </a:buClr>
              <a:buSzPts val="1200"/>
              <a:buChar char="●"/>
            </a:pPr>
            <a:r>
              <a:rPr lang="en" sz="1200">
                <a:solidFill>
                  <a:schemeClr val="dk1"/>
                </a:solidFill>
                <a:highlight>
                  <a:srgbClr val="FDFDFD"/>
                </a:highlight>
              </a:rPr>
              <a:t>predict original tokens (compute loss).</a:t>
            </a:r>
            <a:endParaRPr sz="1200">
              <a:solidFill>
                <a:schemeClr val="dk1"/>
              </a:solidFill>
              <a:highlight>
                <a:srgbClr val="FDFDFD"/>
              </a:highlight>
            </a:endParaRPr>
          </a:p>
          <a:p>
            <a:pPr indent="0" lvl="0" marL="0" rtl="0" algn="l">
              <a:lnSpc>
                <a:spcPct val="115000"/>
              </a:lnSpc>
              <a:spcBef>
                <a:spcPts val="2200"/>
              </a:spcBef>
              <a:spcAft>
                <a:spcPts val="2200"/>
              </a:spcAft>
              <a:buNone/>
            </a:pPr>
            <a:r>
              <a:t/>
            </a:r>
            <a:endParaRPr sz="1200">
              <a:solidFill>
                <a:schemeClr val="dk1"/>
              </a:solidFill>
              <a:highlight>
                <a:srgbClr val="FDFDFD"/>
              </a:highligh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e9e22b80cd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e9e22b80cd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highlight>
                  <a:srgbClr val="FDFDFD"/>
                </a:highlight>
              </a:rPr>
              <a:t>At each step, the standard left-to-right LMs predict the next token based on the previous ones. This means that final representations, the ones from the final layer that are used for prediction, encode only previous context, i.e. they do not see the future.</a:t>
            </a:r>
            <a:endParaRPr sz="1200">
              <a:solidFill>
                <a:schemeClr val="dk1"/>
              </a:solidFill>
              <a:highlight>
                <a:srgbClr val="FDFDFD"/>
              </a:highlight>
            </a:endParaRPr>
          </a:p>
          <a:p>
            <a:pPr indent="0" lvl="0" marL="0" rtl="0" algn="just">
              <a:lnSpc>
                <a:spcPct val="115000"/>
              </a:lnSpc>
              <a:spcBef>
                <a:spcPts val="1100"/>
              </a:spcBef>
              <a:spcAft>
                <a:spcPts val="0"/>
              </a:spcAft>
              <a:buClr>
                <a:schemeClr val="dk1"/>
              </a:buClr>
              <a:buSzPts val="1100"/>
              <a:buFont typeface="Arial"/>
              <a:buNone/>
            </a:pPr>
            <a:r>
              <a:rPr lang="en" sz="1200">
                <a:solidFill>
                  <a:schemeClr val="dk1"/>
                </a:solidFill>
                <a:highlight>
                  <a:srgbClr val="FDFDFD"/>
                </a:highlight>
              </a:rPr>
              <a:t>Differently, MLMs see the whole text at once, but some tokens are corrupted: that's why BERT is bidirectional. Note that to let ELMo know both left and right contexts, the authors had to train two different unidirectional LMs and then concatenate representations of both of them. In BERT, we don't need to do that: one model is enough.</a:t>
            </a:r>
            <a:endParaRPr sz="1200">
              <a:solidFill>
                <a:schemeClr val="dk1"/>
              </a:solidFill>
              <a:highlight>
                <a:srgbClr val="FDFDFD"/>
              </a:highlight>
            </a:endParaRPr>
          </a:p>
          <a:p>
            <a:pPr indent="0" lvl="0" marL="0" rtl="0" algn="l">
              <a:lnSpc>
                <a:spcPct val="115000"/>
              </a:lnSpc>
              <a:spcBef>
                <a:spcPts val="1100"/>
              </a:spcBef>
              <a:spcAft>
                <a:spcPts val="2200"/>
              </a:spcAft>
              <a:buNone/>
            </a:pPr>
            <a:r>
              <a:t/>
            </a:r>
            <a:endParaRPr sz="1200">
              <a:solidFill>
                <a:schemeClr val="dk1"/>
              </a:solidFill>
              <a:highlight>
                <a:srgbClr val="FDFDFD"/>
              </a:high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9e22b80cd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9e22b80cd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100"/>
              </a:spcAft>
              <a:buNone/>
            </a:pPr>
            <a:r>
              <a:t/>
            </a:r>
            <a:endParaRPr sz="1200">
              <a:solidFill>
                <a:schemeClr val="dk1"/>
              </a:solidFill>
              <a:highlight>
                <a:srgbClr val="FDFDFD"/>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e9e22b80cd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e9e22b80cd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100"/>
              </a:spcAft>
              <a:buNone/>
            </a:pPr>
            <a:r>
              <a:t/>
            </a:r>
            <a:endParaRPr sz="1200">
              <a:solidFill>
                <a:schemeClr val="dk1"/>
              </a:solidFill>
              <a:highlight>
                <a:srgbClr val="FDFDFD"/>
              </a:high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9e22b80cd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9e22b80cd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100"/>
              </a:spcAft>
              <a:buNone/>
            </a:pPr>
            <a:r>
              <a:t/>
            </a:r>
            <a:endParaRPr sz="1200">
              <a:solidFill>
                <a:schemeClr val="dk1"/>
              </a:solidFill>
              <a:highlight>
                <a:srgbClr val="FDFDFD"/>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80e783353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80e783353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9e22b80cd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e9e22b80cd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100"/>
              </a:spcAft>
              <a:buNone/>
            </a:pPr>
            <a:r>
              <a:t/>
            </a:r>
            <a:endParaRPr sz="1200">
              <a:solidFill>
                <a:schemeClr val="dk1"/>
              </a:solidFill>
              <a:highlight>
                <a:srgbClr val="FDFDFD"/>
              </a:highlight>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9f76946a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e9f76946a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100"/>
              </a:spcAft>
              <a:buNone/>
            </a:pPr>
            <a:r>
              <a:t/>
            </a:r>
            <a:endParaRPr sz="1200">
              <a:solidFill>
                <a:schemeClr val="dk1"/>
              </a:solidFill>
              <a:highlight>
                <a:srgbClr val="FDFDFD"/>
              </a:highlight>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9f76946a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e9f76946a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100"/>
              </a:spcAft>
              <a:buNone/>
            </a:pPr>
            <a:r>
              <a:t/>
            </a:r>
            <a:endParaRPr sz="1200">
              <a:solidFill>
                <a:schemeClr val="dk1"/>
              </a:solidFill>
              <a:highlight>
                <a:srgbClr val="FDFDFD"/>
              </a:highlight>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e9f76946a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e9f76946a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100"/>
              </a:spcAft>
              <a:buNone/>
            </a:pPr>
            <a:r>
              <a:t/>
            </a:r>
            <a:endParaRPr sz="1200">
              <a:solidFill>
                <a:schemeClr val="dk1"/>
              </a:solidFill>
              <a:highlight>
                <a:srgbClr val="FDFDFD"/>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80e783353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80e783353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these problems ? What is the bigger one ? How to o</a:t>
            </a:r>
            <a:r>
              <a:rPr lang="en"/>
              <a:t>vercome them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96630" y="2003888"/>
            <a:ext cx="4523700" cy="1159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11" name="Google Shape;11;p2"/>
          <p:cNvCxnSpPr/>
          <p:nvPr/>
        </p:nvCxnSpPr>
        <p:spPr>
          <a:xfrm>
            <a:off x="-6025" y="3676512"/>
            <a:ext cx="9162000" cy="0"/>
          </a:xfrm>
          <a:prstGeom prst="straightConnector1">
            <a:avLst/>
          </a:prstGeom>
          <a:noFill/>
          <a:ln cap="flat" cmpd="sng" w="9525">
            <a:solidFill>
              <a:srgbClr val="000000"/>
            </a:solidFill>
            <a:prstDash val="solid"/>
            <a:round/>
            <a:headEnd len="med" w="med" type="none"/>
            <a:tailEnd len="med" w="med" type="none"/>
          </a:ln>
        </p:spPr>
      </p:cxnSp>
      <p:sp>
        <p:nvSpPr>
          <p:cNvPr id="12" name="Google Shape;12;p2"/>
          <p:cNvSpPr/>
          <p:nvPr/>
        </p:nvSpPr>
        <p:spPr>
          <a:xfrm>
            <a:off x="1117950" y="339300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Quattrocento Sans"/>
                <a:ea typeface="Quattrocento Sans"/>
                <a:cs typeface="Quattrocento Sans"/>
                <a:sym typeface="Quattrocento Sans"/>
              </a:defRPr>
            </a:lvl1pPr>
            <a:lvl2pPr lvl="1">
              <a:buNone/>
              <a:defRPr sz="1300">
                <a:solidFill>
                  <a:schemeClr val="dk1"/>
                </a:solidFill>
                <a:latin typeface="Quattrocento Sans"/>
                <a:ea typeface="Quattrocento Sans"/>
                <a:cs typeface="Quattrocento Sans"/>
                <a:sym typeface="Quattrocento Sans"/>
              </a:defRPr>
            </a:lvl2pPr>
            <a:lvl3pPr lvl="2">
              <a:buNone/>
              <a:defRPr sz="1300">
                <a:solidFill>
                  <a:schemeClr val="dk1"/>
                </a:solidFill>
                <a:latin typeface="Quattrocento Sans"/>
                <a:ea typeface="Quattrocento Sans"/>
                <a:cs typeface="Quattrocento Sans"/>
                <a:sym typeface="Quattrocento Sans"/>
              </a:defRPr>
            </a:lvl3pPr>
            <a:lvl4pPr lvl="3">
              <a:buNone/>
              <a:defRPr sz="1300">
                <a:solidFill>
                  <a:schemeClr val="dk1"/>
                </a:solidFill>
                <a:latin typeface="Quattrocento Sans"/>
                <a:ea typeface="Quattrocento Sans"/>
                <a:cs typeface="Quattrocento Sans"/>
                <a:sym typeface="Quattrocento Sans"/>
              </a:defRPr>
            </a:lvl4pPr>
            <a:lvl5pPr lvl="4">
              <a:buNone/>
              <a:defRPr sz="1300">
                <a:solidFill>
                  <a:schemeClr val="dk1"/>
                </a:solidFill>
                <a:latin typeface="Quattrocento Sans"/>
                <a:ea typeface="Quattrocento Sans"/>
                <a:cs typeface="Quattrocento Sans"/>
                <a:sym typeface="Quattrocento Sans"/>
              </a:defRPr>
            </a:lvl5pPr>
            <a:lvl6pPr lvl="5">
              <a:buNone/>
              <a:defRPr sz="1300">
                <a:solidFill>
                  <a:schemeClr val="dk1"/>
                </a:solidFill>
                <a:latin typeface="Quattrocento Sans"/>
                <a:ea typeface="Quattrocento Sans"/>
                <a:cs typeface="Quattrocento Sans"/>
                <a:sym typeface="Quattrocento Sans"/>
              </a:defRPr>
            </a:lvl6pPr>
            <a:lvl7pPr lvl="6">
              <a:buNone/>
              <a:defRPr sz="1300">
                <a:solidFill>
                  <a:schemeClr val="dk1"/>
                </a:solidFill>
                <a:latin typeface="Quattrocento Sans"/>
                <a:ea typeface="Quattrocento Sans"/>
                <a:cs typeface="Quattrocento Sans"/>
                <a:sym typeface="Quattrocento Sans"/>
              </a:defRPr>
            </a:lvl7pPr>
            <a:lvl8pPr lvl="7">
              <a:buNone/>
              <a:defRPr sz="1300">
                <a:solidFill>
                  <a:schemeClr val="dk1"/>
                </a:solidFill>
                <a:latin typeface="Quattrocento Sans"/>
                <a:ea typeface="Quattrocento Sans"/>
                <a:cs typeface="Quattrocento Sans"/>
                <a:sym typeface="Quattrocento Sans"/>
              </a:defRPr>
            </a:lvl8pPr>
            <a:lvl9pPr lvl="8">
              <a:buNone/>
              <a:defRPr sz="1300">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66" name="Shape 66"/>
        <p:cNvGrpSpPr/>
        <p:nvPr/>
      </p:nvGrpSpPr>
      <p:grpSpPr>
        <a:xfrm>
          <a:off x="0" y="0"/>
          <a:ext cx="0" cy="0"/>
          <a:chOff x="0" y="0"/>
          <a:chExt cx="0" cy="0"/>
        </a:xfrm>
      </p:grpSpPr>
      <p:sp>
        <p:nvSpPr>
          <p:cNvPr id="67" name="Google Shape;67;p1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2">
    <p:bg>
      <p:bgPr>
        <a:solidFill>
          <a:schemeClr val="dk1"/>
        </a:solidFill>
      </p:bgPr>
    </p:bg>
    <p:spTree>
      <p:nvGrpSpPr>
        <p:cNvPr id="68" name="Shape 68"/>
        <p:cNvGrpSpPr/>
        <p:nvPr/>
      </p:nvGrpSpPr>
      <p:grpSpPr>
        <a:xfrm>
          <a:off x="0" y="0"/>
          <a:ext cx="0" cy="0"/>
          <a:chOff x="0" y="0"/>
          <a:chExt cx="0" cy="0"/>
        </a:xfrm>
      </p:grpSpPr>
      <p:sp>
        <p:nvSpPr>
          <p:cNvPr id="69" name="Google Shape;69;p12"/>
          <p:cNvSpPr/>
          <p:nvPr/>
        </p:nvSpPr>
        <p:spPr>
          <a:xfrm>
            <a:off x="-8250" y="0"/>
            <a:ext cx="9152400" cy="5143500"/>
          </a:xfrm>
          <a:prstGeom prst="frame">
            <a:avLst>
              <a:gd fmla="val 2412"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txBox="1"/>
          <p:nvPr>
            <p:ph type="ctrTitle"/>
          </p:nvPr>
        </p:nvSpPr>
        <p:spPr>
          <a:xfrm>
            <a:off x="1054325" y="2449025"/>
            <a:ext cx="7035300" cy="115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4800"/>
              <a:buNone/>
              <a:defRPr sz="4800">
                <a:solidFill>
                  <a:schemeClr val="accent3"/>
                </a:solidFill>
              </a:defRPr>
            </a:lvl1pPr>
            <a:lvl2pPr lvl="1" rtl="0" algn="ctr">
              <a:spcBef>
                <a:spcPts val="0"/>
              </a:spcBef>
              <a:spcAft>
                <a:spcPts val="0"/>
              </a:spcAft>
              <a:buClr>
                <a:schemeClr val="accent3"/>
              </a:buClr>
              <a:buSzPts val="4800"/>
              <a:buNone/>
              <a:defRPr sz="4800">
                <a:solidFill>
                  <a:schemeClr val="accent3"/>
                </a:solidFill>
              </a:defRPr>
            </a:lvl2pPr>
            <a:lvl3pPr lvl="2" rtl="0" algn="ctr">
              <a:spcBef>
                <a:spcPts val="0"/>
              </a:spcBef>
              <a:spcAft>
                <a:spcPts val="0"/>
              </a:spcAft>
              <a:buClr>
                <a:schemeClr val="accent3"/>
              </a:buClr>
              <a:buSzPts val="4800"/>
              <a:buNone/>
              <a:defRPr sz="4800">
                <a:solidFill>
                  <a:schemeClr val="accent3"/>
                </a:solidFill>
              </a:defRPr>
            </a:lvl3pPr>
            <a:lvl4pPr lvl="3" rtl="0" algn="ctr">
              <a:spcBef>
                <a:spcPts val="0"/>
              </a:spcBef>
              <a:spcAft>
                <a:spcPts val="0"/>
              </a:spcAft>
              <a:buClr>
                <a:schemeClr val="accent3"/>
              </a:buClr>
              <a:buSzPts val="4800"/>
              <a:buNone/>
              <a:defRPr sz="4800">
                <a:solidFill>
                  <a:schemeClr val="accent3"/>
                </a:solidFill>
              </a:defRPr>
            </a:lvl4pPr>
            <a:lvl5pPr lvl="4" rtl="0" algn="ctr">
              <a:spcBef>
                <a:spcPts val="0"/>
              </a:spcBef>
              <a:spcAft>
                <a:spcPts val="0"/>
              </a:spcAft>
              <a:buClr>
                <a:schemeClr val="accent3"/>
              </a:buClr>
              <a:buSzPts val="4800"/>
              <a:buNone/>
              <a:defRPr sz="4800">
                <a:solidFill>
                  <a:schemeClr val="accent3"/>
                </a:solidFill>
              </a:defRPr>
            </a:lvl5pPr>
            <a:lvl6pPr lvl="5" rtl="0" algn="ctr">
              <a:spcBef>
                <a:spcPts val="0"/>
              </a:spcBef>
              <a:spcAft>
                <a:spcPts val="0"/>
              </a:spcAft>
              <a:buClr>
                <a:schemeClr val="accent3"/>
              </a:buClr>
              <a:buSzPts val="4800"/>
              <a:buNone/>
              <a:defRPr sz="4800">
                <a:solidFill>
                  <a:schemeClr val="accent3"/>
                </a:solidFill>
              </a:defRPr>
            </a:lvl6pPr>
            <a:lvl7pPr lvl="6" rtl="0" algn="ctr">
              <a:spcBef>
                <a:spcPts val="0"/>
              </a:spcBef>
              <a:spcAft>
                <a:spcPts val="0"/>
              </a:spcAft>
              <a:buClr>
                <a:schemeClr val="accent3"/>
              </a:buClr>
              <a:buSzPts val="4800"/>
              <a:buNone/>
              <a:defRPr sz="4800">
                <a:solidFill>
                  <a:schemeClr val="accent3"/>
                </a:solidFill>
              </a:defRPr>
            </a:lvl7pPr>
            <a:lvl8pPr lvl="7" rtl="0" algn="ctr">
              <a:spcBef>
                <a:spcPts val="0"/>
              </a:spcBef>
              <a:spcAft>
                <a:spcPts val="0"/>
              </a:spcAft>
              <a:buClr>
                <a:schemeClr val="accent3"/>
              </a:buClr>
              <a:buSzPts val="4800"/>
              <a:buNone/>
              <a:defRPr sz="4800">
                <a:solidFill>
                  <a:schemeClr val="accent3"/>
                </a:solidFill>
              </a:defRPr>
            </a:lvl8pPr>
            <a:lvl9pPr lvl="8" rtl="0" algn="ctr">
              <a:spcBef>
                <a:spcPts val="0"/>
              </a:spcBef>
              <a:spcAft>
                <a:spcPts val="0"/>
              </a:spcAft>
              <a:buClr>
                <a:schemeClr val="accent3"/>
              </a:buClr>
              <a:buSzPts val="4800"/>
              <a:buNone/>
              <a:defRPr sz="4800">
                <a:solidFill>
                  <a:schemeClr val="accent3"/>
                </a:solidFill>
              </a:defRPr>
            </a:lvl9pPr>
          </a:lstStyle>
          <a:p/>
        </p:txBody>
      </p:sp>
      <p:sp>
        <p:nvSpPr>
          <p:cNvPr id="71" name="Google Shape;71;p12"/>
          <p:cNvSpPr/>
          <p:nvPr/>
        </p:nvSpPr>
        <p:spPr>
          <a:xfrm>
            <a:off x="3855150" y="1151950"/>
            <a:ext cx="1433700" cy="944700"/>
          </a:xfrm>
          <a:prstGeom prst="wedgeRectCallout">
            <a:avLst>
              <a:gd fmla="val 8366" name="adj1"/>
              <a:gd fmla="val 80819" name="adj2"/>
            </a:avLst>
          </a:prstGeom>
          <a:noFill/>
          <a:ln cap="flat" cmpd="sng" w="114300">
            <a:solidFill>
              <a:schemeClr val="accent3"/>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Quattrocento Sans"/>
                <a:ea typeface="Quattrocento Sans"/>
                <a:cs typeface="Quattrocento Sans"/>
                <a:sym typeface="Quattrocento Sans"/>
              </a:defRPr>
            </a:lvl1pPr>
            <a:lvl2pPr lvl="1">
              <a:buNone/>
              <a:defRPr sz="1300">
                <a:solidFill>
                  <a:schemeClr val="dk1"/>
                </a:solidFill>
                <a:latin typeface="Quattrocento Sans"/>
                <a:ea typeface="Quattrocento Sans"/>
                <a:cs typeface="Quattrocento Sans"/>
                <a:sym typeface="Quattrocento Sans"/>
              </a:defRPr>
            </a:lvl2pPr>
            <a:lvl3pPr lvl="2">
              <a:buNone/>
              <a:defRPr sz="1300">
                <a:solidFill>
                  <a:schemeClr val="dk1"/>
                </a:solidFill>
                <a:latin typeface="Quattrocento Sans"/>
                <a:ea typeface="Quattrocento Sans"/>
                <a:cs typeface="Quattrocento Sans"/>
                <a:sym typeface="Quattrocento Sans"/>
              </a:defRPr>
            </a:lvl3pPr>
            <a:lvl4pPr lvl="3">
              <a:buNone/>
              <a:defRPr sz="1300">
                <a:solidFill>
                  <a:schemeClr val="dk1"/>
                </a:solidFill>
                <a:latin typeface="Quattrocento Sans"/>
                <a:ea typeface="Quattrocento Sans"/>
                <a:cs typeface="Quattrocento Sans"/>
                <a:sym typeface="Quattrocento Sans"/>
              </a:defRPr>
            </a:lvl4pPr>
            <a:lvl5pPr lvl="4">
              <a:buNone/>
              <a:defRPr sz="1300">
                <a:solidFill>
                  <a:schemeClr val="dk1"/>
                </a:solidFill>
                <a:latin typeface="Quattrocento Sans"/>
                <a:ea typeface="Quattrocento Sans"/>
                <a:cs typeface="Quattrocento Sans"/>
                <a:sym typeface="Quattrocento Sans"/>
              </a:defRPr>
            </a:lvl5pPr>
            <a:lvl6pPr lvl="5">
              <a:buNone/>
              <a:defRPr sz="1300">
                <a:solidFill>
                  <a:schemeClr val="dk1"/>
                </a:solidFill>
                <a:latin typeface="Quattrocento Sans"/>
                <a:ea typeface="Quattrocento Sans"/>
                <a:cs typeface="Quattrocento Sans"/>
                <a:sym typeface="Quattrocento Sans"/>
              </a:defRPr>
            </a:lvl6pPr>
            <a:lvl7pPr lvl="6">
              <a:buNone/>
              <a:defRPr sz="1300">
                <a:solidFill>
                  <a:schemeClr val="dk1"/>
                </a:solidFill>
                <a:latin typeface="Quattrocento Sans"/>
                <a:ea typeface="Quattrocento Sans"/>
                <a:cs typeface="Quattrocento Sans"/>
                <a:sym typeface="Quattrocento Sans"/>
              </a:defRPr>
            </a:lvl7pPr>
            <a:lvl8pPr lvl="7">
              <a:buNone/>
              <a:defRPr sz="1300">
                <a:solidFill>
                  <a:schemeClr val="dk1"/>
                </a:solidFill>
                <a:latin typeface="Quattrocento Sans"/>
                <a:ea typeface="Quattrocento Sans"/>
                <a:cs typeface="Quattrocento Sans"/>
                <a:sym typeface="Quattrocento Sans"/>
              </a:defRPr>
            </a:lvl8pPr>
            <a:lvl9pPr lvl="8">
              <a:buNone/>
              <a:defRPr sz="1300">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73" name="Shape 73"/>
        <p:cNvGrpSpPr/>
        <p:nvPr/>
      </p:nvGrpSpPr>
      <p:grpSpPr>
        <a:xfrm>
          <a:off x="0" y="0"/>
          <a:ext cx="0" cy="0"/>
          <a:chOff x="0" y="0"/>
          <a:chExt cx="0" cy="0"/>
        </a:xfrm>
      </p:grpSpPr>
      <p:sp>
        <p:nvSpPr>
          <p:cNvPr id="74" name="Google Shape;74;p1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76" name="Google Shape;76;p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77" name="Google Shape;77;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4" name="Shape 14"/>
        <p:cNvGrpSpPr/>
        <p:nvPr/>
      </p:nvGrpSpPr>
      <p:grpSpPr>
        <a:xfrm>
          <a:off x="0" y="0"/>
          <a:ext cx="0" cy="0"/>
          <a:chOff x="0" y="0"/>
          <a:chExt cx="0" cy="0"/>
        </a:xfrm>
      </p:grpSpPr>
      <p:sp>
        <p:nvSpPr>
          <p:cNvPr id="15" name="Google Shape;15;p3"/>
          <p:cNvSpPr txBox="1"/>
          <p:nvPr>
            <p:ph idx="1" type="subTitle"/>
          </p:nvPr>
        </p:nvSpPr>
        <p:spPr>
          <a:xfrm>
            <a:off x="2022300" y="2815923"/>
            <a:ext cx="5591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p:txBody>
      </p:sp>
      <p:cxnSp>
        <p:nvCxnSpPr>
          <p:cNvPr id="16" name="Google Shape;16;p3"/>
          <p:cNvCxnSpPr/>
          <p:nvPr/>
        </p:nvCxnSpPr>
        <p:spPr>
          <a:xfrm>
            <a:off x="-6025" y="2571762"/>
            <a:ext cx="1984500" cy="0"/>
          </a:xfrm>
          <a:prstGeom prst="straightConnector1">
            <a:avLst/>
          </a:prstGeom>
          <a:noFill/>
          <a:ln cap="flat" cmpd="sng" w="9525">
            <a:solidFill>
              <a:srgbClr val="CCCCCC"/>
            </a:solidFill>
            <a:prstDash val="solid"/>
            <a:round/>
            <a:headEnd len="med" w="med" type="none"/>
            <a:tailEnd len="med" w="med" type="none"/>
          </a:ln>
        </p:spPr>
      </p:cxnSp>
      <p:sp>
        <p:nvSpPr>
          <p:cNvPr id="17" name="Google Shape;17;p3"/>
          <p:cNvSpPr/>
          <p:nvPr/>
        </p:nvSpPr>
        <p:spPr>
          <a:xfrm>
            <a:off x="1117950" y="228825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ctrTitle"/>
          </p:nvPr>
        </p:nvSpPr>
        <p:spPr>
          <a:xfrm>
            <a:off x="2022225" y="1693523"/>
            <a:ext cx="3787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9" name="Google Shape;19;p3"/>
          <p:cNvCxnSpPr/>
          <p:nvPr/>
        </p:nvCxnSpPr>
        <p:spPr>
          <a:xfrm>
            <a:off x="5898975" y="2571750"/>
            <a:ext cx="3251100" cy="0"/>
          </a:xfrm>
          <a:prstGeom prst="straightConnector1">
            <a:avLst/>
          </a:prstGeom>
          <a:noFill/>
          <a:ln cap="flat" cmpd="sng" w="9525">
            <a:solidFill>
              <a:srgbClr val="CCCCCC"/>
            </a:solidFill>
            <a:prstDash val="solid"/>
            <a:round/>
            <a:headEnd len="med" w="med" type="none"/>
            <a:tailEnd len="med" w="med" type="none"/>
          </a:ln>
        </p:spPr>
      </p:cxnSp>
      <p:sp>
        <p:nvSpPr>
          <p:cNvPr id="20" name="Google Shape;20;p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 name="Shape 21"/>
        <p:cNvGrpSpPr/>
        <p:nvPr/>
      </p:nvGrpSpPr>
      <p:grpSpPr>
        <a:xfrm>
          <a:off x="0" y="0"/>
          <a:ext cx="0" cy="0"/>
          <a:chOff x="0" y="0"/>
          <a:chExt cx="0" cy="0"/>
        </a:xfrm>
      </p:grpSpPr>
      <p:sp>
        <p:nvSpPr>
          <p:cNvPr id="22" name="Google Shape;22;p4"/>
          <p:cNvSpPr txBox="1"/>
          <p:nvPr>
            <p:ph idx="1" type="body"/>
          </p:nvPr>
        </p:nvSpPr>
        <p:spPr>
          <a:xfrm>
            <a:off x="2105050" y="2238000"/>
            <a:ext cx="4933800" cy="819900"/>
          </a:xfrm>
          <a:prstGeom prst="rect">
            <a:avLst/>
          </a:prstGeom>
        </p:spPr>
        <p:txBody>
          <a:bodyPr anchorCtr="0" anchor="b" bIns="91425" lIns="91425" spcFirstLastPara="1" rIns="91425" wrap="square" tIns="91425">
            <a:noAutofit/>
          </a:bodyPr>
          <a:lstStyle>
            <a:lvl1pPr indent="-381000" lvl="0" marL="457200" rtl="0" algn="ctr">
              <a:spcBef>
                <a:spcPts val="600"/>
              </a:spcBef>
              <a:spcAft>
                <a:spcPts val="0"/>
              </a:spcAft>
              <a:buSzPts val="2400"/>
              <a:buFont typeface="Lora"/>
              <a:buChar char="◉"/>
              <a:defRPr i="1" sz="2400">
                <a:latin typeface="Lora"/>
                <a:ea typeface="Lora"/>
                <a:cs typeface="Lora"/>
                <a:sym typeface="Lora"/>
              </a:defRPr>
            </a:lvl1pPr>
            <a:lvl2pPr indent="-355600" lvl="1" marL="914400" rtl="0" algn="ctr">
              <a:spcBef>
                <a:spcPts val="0"/>
              </a:spcBef>
              <a:spcAft>
                <a:spcPts val="0"/>
              </a:spcAft>
              <a:buSzPts val="2000"/>
              <a:buFont typeface="Lora"/>
              <a:buChar char="○"/>
              <a:defRPr i="1">
                <a:latin typeface="Lora"/>
                <a:ea typeface="Lora"/>
                <a:cs typeface="Lora"/>
                <a:sym typeface="Lora"/>
              </a:defRPr>
            </a:lvl2pPr>
            <a:lvl3pPr indent="-355600" lvl="2" marL="1371600" rtl="0" algn="ctr">
              <a:spcBef>
                <a:spcPts val="0"/>
              </a:spcBef>
              <a:spcAft>
                <a:spcPts val="0"/>
              </a:spcAft>
              <a:buSzPts val="2000"/>
              <a:buFont typeface="Lora"/>
              <a:buChar char="■"/>
              <a:defRPr i="1">
                <a:latin typeface="Lora"/>
                <a:ea typeface="Lora"/>
                <a:cs typeface="Lora"/>
                <a:sym typeface="Lora"/>
              </a:defRPr>
            </a:lvl3pPr>
            <a:lvl4pPr indent="-381000" lvl="3" marL="1828800" rtl="0" algn="ctr">
              <a:spcBef>
                <a:spcPts val="0"/>
              </a:spcBef>
              <a:spcAft>
                <a:spcPts val="0"/>
              </a:spcAft>
              <a:buSzPts val="2400"/>
              <a:buFont typeface="Lora"/>
              <a:buChar char="●"/>
              <a:defRPr i="1" sz="2400">
                <a:latin typeface="Lora"/>
                <a:ea typeface="Lora"/>
                <a:cs typeface="Lora"/>
                <a:sym typeface="Lora"/>
              </a:defRPr>
            </a:lvl4pPr>
            <a:lvl5pPr indent="-381000" lvl="4" marL="2286000" rtl="0" algn="ctr">
              <a:spcBef>
                <a:spcPts val="0"/>
              </a:spcBef>
              <a:spcAft>
                <a:spcPts val="0"/>
              </a:spcAft>
              <a:buSzPts val="2400"/>
              <a:buFont typeface="Lora"/>
              <a:buChar char="○"/>
              <a:defRPr i="1" sz="2400">
                <a:latin typeface="Lora"/>
                <a:ea typeface="Lora"/>
                <a:cs typeface="Lora"/>
                <a:sym typeface="Lora"/>
              </a:defRPr>
            </a:lvl5pPr>
            <a:lvl6pPr indent="-381000" lvl="5" marL="2743200" rtl="0" algn="ctr">
              <a:spcBef>
                <a:spcPts val="0"/>
              </a:spcBef>
              <a:spcAft>
                <a:spcPts val="0"/>
              </a:spcAft>
              <a:buSzPts val="2400"/>
              <a:buFont typeface="Lora"/>
              <a:buChar char="■"/>
              <a:defRPr i="1" sz="2400">
                <a:latin typeface="Lora"/>
                <a:ea typeface="Lora"/>
                <a:cs typeface="Lora"/>
                <a:sym typeface="Lora"/>
              </a:defRPr>
            </a:lvl6pPr>
            <a:lvl7pPr indent="-381000" lvl="6" marL="3200400" rtl="0" algn="ctr">
              <a:spcBef>
                <a:spcPts val="0"/>
              </a:spcBef>
              <a:spcAft>
                <a:spcPts val="0"/>
              </a:spcAft>
              <a:buSzPts val="2400"/>
              <a:buFont typeface="Lora"/>
              <a:buChar char="●"/>
              <a:defRPr i="1" sz="2400">
                <a:latin typeface="Lora"/>
                <a:ea typeface="Lora"/>
                <a:cs typeface="Lora"/>
                <a:sym typeface="Lora"/>
              </a:defRPr>
            </a:lvl7pPr>
            <a:lvl8pPr indent="-381000" lvl="7" marL="3657600" rtl="0" algn="ctr">
              <a:spcBef>
                <a:spcPts val="0"/>
              </a:spcBef>
              <a:spcAft>
                <a:spcPts val="0"/>
              </a:spcAft>
              <a:buSzPts val="2400"/>
              <a:buFont typeface="Lora"/>
              <a:buChar char="○"/>
              <a:defRPr i="1" sz="2400">
                <a:latin typeface="Lora"/>
                <a:ea typeface="Lora"/>
                <a:cs typeface="Lora"/>
                <a:sym typeface="Lora"/>
              </a:defRPr>
            </a:lvl8pPr>
            <a:lvl9pPr indent="-381000" lvl="8" marL="4114800" algn="ctr">
              <a:spcBef>
                <a:spcPts val="0"/>
              </a:spcBef>
              <a:spcAft>
                <a:spcPts val="0"/>
              </a:spcAft>
              <a:buSzPts val="2400"/>
              <a:buFont typeface="Lora"/>
              <a:buChar char="■"/>
              <a:defRPr i="1" sz="2400">
                <a:latin typeface="Lora"/>
                <a:ea typeface="Lora"/>
                <a:cs typeface="Lora"/>
                <a:sym typeface="Lora"/>
              </a:defRPr>
            </a:lvl9pPr>
          </a:lstStyle>
          <a:p/>
        </p:txBody>
      </p:sp>
      <p:cxnSp>
        <p:nvCxnSpPr>
          <p:cNvPr id="23" name="Google Shape;23;p4"/>
          <p:cNvCxnSpPr/>
          <p:nvPr/>
        </p:nvCxnSpPr>
        <p:spPr>
          <a:xfrm>
            <a:off x="4584075" y="3676500"/>
            <a:ext cx="0" cy="1480500"/>
          </a:xfrm>
          <a:prstGeom prst="straightConnector1">
            <a:avLst/>
          </a:prstGeom>
          <a:noFill/>
          <a:ln cap="flat" cmpd="sng" w="9525">
            <a:solidFill>
              <a:srgbClr val="CCCCCC"/>
            </a:solidFill>
            <a:prstDash val="solid"/>
            <a:round/>
            <a:headEnd len="med" w="med" type="none"/>
            <a:tailEnd len="med" w="med" type="none"/>
          </a:ln>
        </p:spPr>
      </p:cxnSp>
      <p:sp>
        <p:nvSpPr>
          <p:cNvPr id="24" name="Google Shape;24;p4"/>
          <p:cNvSpPr/>
          <p:nvPr/>
        </p:nvSpPr>
        <p:spPr>
          <a:xfrm>
            <a:off x="4288500" y="339300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nvSpPr>
        <p:spPr>
          <a:xfrm>
            <a:off x="3593400" y="3412652"/>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Lora"/>
                <a:ea typeface="Lora"/>
                <a:cs typeface="Lora"/>
                <a:sym typeface="Lora"/>
              </a:rPr>
              <a:t>“</a:t>
            </a:r>
            <a:endParaRPr b="1" sz="3600">
              <a:latin typeface="Lora"/>
              <a:ea typeface="Lora"/>
              <a:cs typeface="Lora"/>
              <a:sym typeface="Lora"/>
            </a:endParaRPr>
          </a:p>
        </p:txBody>
      </p:sp>
      <p:sp>
        <p:nvSpPr>
          <p:cNvPr id="26" name="Google Shape;26;p4"/>
          <p:cNvSpPr txBox="1"/>
          <p:nvPr>
            <p:ph idx="12" type="sldNum"/>
          </p:nvPr>
        </p:nvSpPr>
        <p:spPr>
          <a:xfrm>
            <a:off x="4297650" y="1"/>
            <a:ext cx="548700" cy="393600"/>
          </a:xfrm>
          <a:prstGeom prst="rect">
            <a:avLst/>
          </a:prstGeom>
        </p:spPr>
        <p:txBody>
          <a:bodyPr anchorCtr="0" anchor="t"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7" name="Shape 27"/>
        <p:cNvGrpSpPr/>
        <p:nvPr/>
      </p:nvGrpSpPr>
      <p:grpSpPr>
        <a:xfrm>
          <a:off x="0" y="0"/>
          <a:ext cx="0" cy="0"/>
          <a:chOff x="0" y="0"/>
          <a:chExt cx="0" cy="0"/>
        </a:xfrm>
      </p:grpSpPr>
      <p:cxnSp>
        <p:nvCxnSpPr>
          <p:cNvPr id="28" name="Google Shape;28;p5"/>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9" name="Google Shape;29;p5"/>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Lora"/>
              <a:buNone/>
              <a:defRPr b="1" sz="2000">
                <a:latin typeface="Lora"/>
                <a:ea typeface="Lora"/>
                <a:cs typeface="Lora"/>
                <a:sym typeface="Lora"/>
              </a:defRPr>
            </a:lvl1pPr>
            <a:lvl2pPr lvl="1" rtl="0">
              <a:spcBef>
                <a:spcPts val="0"/>
              </a:spcBef>
              <a:spcAft>
                <a:spcPts val="0"/>
              </a:spcAft>
              <a:buSzPts val="2000"/>
              <a:buFont typeface="Lora"/>
              <a:buNone/>
              <a:defRPr b="1" sz="2000">
                <a:highlight>
                  <a:srgbClr val="FFFFFF"/>
                </a:highlight>
                <a:latin typeface="Lora"/>
                <a:ea typeface="Lora"/>
                <a:cs typeface="Lora"/>
                <a:sym typeface="Lora"/>
              </a:defRPr>
            </a:lvl2pPr>
            <a:lvl3pPr lvl="2" rtl="0">
              <a:spcBef>
                <a:spcPts val="0"/>
              </a:spcBef>
              <a:spcAft>
                <a:spcPts val="0"/>
              </a:spcAft>
              <a:buSzPts val="2000"/>
              <a:buFont typeface="Lora"/>
              <a:buNone/>
              <a:defRPr b="1" sz="2000">
                <a:highlight>
                  <a:srgbClr val="FFFFFF"/>
                </a:highlight>
                <a:latin typeface="Lora"/>
                <a:ea typeface="Lora"/>
                <a:cs typeface="Lora"/>
                <a:sym typeface="Lora"/>
              </a:defRPr>
            </a:lvl3pPr>
            <a:lvl4pPr lvl="3" rtl="0">
              <a:spcBef>
                <a:spcPts val="0"/>
              </a:spcBef>
              <a:spcAft>
                <a:spcPts val="0"/>
              </a:spcAft>
              <a:buSzPts val="2000"/>
              <a:buFont typeface="Lora"/>
              <a:buNone/>
              <a:defRPr b="1" sz="2000">
                <a:highlight>
                  <a:srgbClr val="FFFFFF"/>
                </a:highlight>
                <a:latin typeface="Lora"/>
                <a:ea typeface="Lora"/>
                <a:cs typeface="Lora"/>
                <a:sym typeface="Lora"/>
              </a:defRPr>
            </a:lvl4pPr>
            <a:lvl5pPr lvl="4" rtl="0">
              <a:spcBef>
                <a:spcPts val="0"/>
              </a:spcBef>
              <a:spcAft>
                <a:spcPts val="0"/>
              </a:spcAft>
              <a:buSzPts val="2000"/>
              <a:buFont typeface="Lora"/>
              <a:buNone/>
              <a:defRPr b="1" sz="2000">
                <a:highlight>
                  <a:srgbClr val="FFFFFF"/>
                </a:highlight>
                <a:latin typeface="Lora"/>
                <a:ea typeface="Lora"/>
                <a:cs typeface="Lora"/>
                <a:sym typeface="Lora"/>
              </a:defRPr>
            </a:lvl5pPr>
            <a:lvl6pPr lvl="5" rtl="0">
              <a:spcBef>
                <a:spcPts val="0"/>
              </a:spcBef>
              <a:spcAft>
                <a:spcPts val="0"/>
              </a:spcAft>
              <a:buSzPts val="2000"/>
              <a:buFont typeface="Lora"/>
              <a:buNone/>
              <a:defRPr b="1" sz="2000">
                <a:highlight>
                  <a:srgbClr val="FFFFFF"/>
                </a:highlight>
                <a:latin typeface="Lora"/>
                <a:ea typeface="Lora"/>
                <a:cs typeface="Lora"/>
                <a:sym typeface="Lora"/>
              </a:defRPr>
            </a:lvl6pPr>
            <a:lvl7pPr lvl="6" rtl="0">
              <a:spcBef>
                <a:spcPts val="0"/>
              </a:spcBef>
              <a:spcAft>
                <a:spcPts val="0"/>
              </a:spcAft>
              <a:buSzPts val="2000"/>
              <a:buFont typeface="Lora"/>
              <a:buNone/>
              <a:defRPr b="1" sz="2000">
                <a:highlight>
                  <a:srgbClr val="FFFFFF"/>
                </a:highlight>
                <a:latin typeface="Lora"/>
                <a:ea typeface="Lora"/>
                <a:cs typeface="Lora"/>
                <a:sym typeface="Lora"/>
              </a:defRPr>
            </a:lvl7pPr>
            <a:lvl8pPr lvl="7" rtl="0">
              <a:spcBef>
                <a:spcPts val="0"/>
              </a:spcBef>
              <a:spcAft>
                <a:spcPts val="0"/>
              </a:spcAft>
              <a:buSzPts val="2000"/>
              <a:buFont typeface="Lora"/>
              <a:buNone/>
              <a:defRPr b="1" sz="2000">
                <a:highlight>
                  <a:srgbClr val="FFFFFF"/>
                </a:highlight>
                <a:latin typeface="Lora"/>
                <a:ea typeface="Lora"/>
                <a:cs typeface="Lora"/>
                <a:sym typeface="Lora"/>
              </a:defRPr>
            </a:lvl8pPr>
            <a:lvl9pPr lvl="8" rtl="0">
              <a:spcBef>
                <a:spcPts val="0"/>
              </a:spcBef>
              <a:spcAft>
                <a:spcPts val="0"/>
              </a:spcAft>
              <a:buSzPts val="2000"/>
              <a:buFont typeface="Lora"/>
              <a:buNone/>
              <a:defRPr b="1" sz="2000">
                <a:highlight>
                  <a:srgbClr val="FFFFFF"/>
                </a:highlight>
                <a:latin typeface="Lora"/>
                <a:ea typeface="Lora"/>
                <a:cs typeface="Lora"/>
                <a:sym typeface="Lora"/>
              </a:defRPr>
            </a:lvl9pPr>
          </a:lstStyle>
          <a:p/>
        </p:txBody>
      </p:sp>
      <p:sp>
        <p:nvSpPr>
          <p:cNvPr id="31" name="Google Shape;31;p5"/>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32" name="Google Shape;32;p5"/>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33" name="Google Shape;33;p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6" name="Google Shape;36;p6"/>
          <p:cNvSpPr txBox="1"/>
          <p:nvPr>
            <p:ph idx="1" type="body"/>
          </p:nvPr>
        </p:nvSpPr>
        <p:spPr>
          <a:xfrm>
            <a:off x="1381250" y="1618700"/>
            <a:ext cx="3425400" cy="32310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7" name="Google Shape;37;p6"/>
          <p:cNvSpPr txBox="1"/>
          <p:nvPr>
            <p:ph idx="2" type="body"/>
          </p:nvPr>
        </p:nvSpPr>
        <p:spPr>
          <a:xfrm>
            <a:off x="5012916" y="1618700"/>
            <a:ext cx="3425400" cy="32310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cxnSp>
        <p:nvCxnSpPr>
          <p:cNvPr id="38" name="Google Shape;38;p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39" name="Google Shape;39;p6"/>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6"/>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41" name="Google Shape;41;p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2" name="Shape 42"/>
        <p:cNvGrpSpPr/>
        <p:nvPr/>
      </p:nvGrpSpPr>
      <p:grpSpPr>
        <a:xfrm>
          <a:off x="0" y="0"/>
          <a:ext cx="0" cy="0"/>
          <a:chOff x="0" y="0"/>
          <a:chExt cx="0" cy="0"/>
        </a:xfrm>
      </p:grpSpPr>
      <p:sp>
        <p:nvSpPr>
          <p:cNvPr id="43" name="Google Shape;43;p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4" name="Google Shape;44;p7"/>
          <p:cNvSpPr txBox="1"/>
          <p:nvPr>
            <p:ph idx="1" type="body"/>
          </p:nvPr>
        </p:nvSpPr>
        <p:spPr>
          <a:xfrm>
            <a:off x="1381250"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Google Shape;45;p7"/>
          <p:cNvSpPr txBox="1"/>
          <p:nvPr>
            <p:ph idx="2" type="body"/>
          </p:nvPr>
        </p:nvSpPr>
        <p:spPr>
          <a:xfrm>
            <a:off x="3834912"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6" name="Google Shape;46;p7"/>
          <p:cNvSpPr txBox="1"/>
          <p:nvPr>
            <p:ph idx="3" type="body"/>
          </p:nvPr>
        </p:nvSpPr>
        <p:spPr>
          <a:xfrm>
            <a:off x="6288573"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cxnSp>
        <p:nvCxnSpPr>
          <p:cNvPr id="47" name="Google Shape;47;p7"/>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48" name="Google Shape;48;p7"/>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7"/>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50" name="Google Shape;50;p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53" name="Google Shape;53;p8"/>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54" name="Google Shape;54;p8"/>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8"/>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56" name="Google Shape;56;p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9"/>
          <p:cNvSpPr txBox="1"/>
          <p:nvPr>
            <p:ph idx="1" type="body"/>
          </p:nvPr>
        </p:nvSpPr>
        <p:spPr>
          <a:xfrm>
            <a:off x="1990450" y="4037375"/>
            <a:ext cx="5163000" cy="519600"/>
          </a:xfrm>
          <a:prstGeom prst="rect">
            <a:avLst/>
          </a:prstGeom>
        </p:spPr>
        <p:txBody>
          <a:bodyPr anchorCtr="0" anchor="b" bIns="91425" lIns="91425" spcFirstLastPara="1" rIns="91425" wrap="square" tIns="91425">
            <a:noAutofit/>
          </a:bodyPr>
          <a:lstStyle>
            <a:lvl1pPr indent="-228600" lvl="0" marL="457200" algn="ctr">
              <a:spcBef>
                <a:spcPts val="360"/>
              </a:spcBef>
              <a:spcAft>
                <a:spcPts val="0"/>
              </a:spcAft>
              <a:buSzPts val="1400"/>
              <a:buFont typeface="Lora"/>
              <a:buNone/>
              <a:defRPr i="1" sz="1400">
                <a:latin typeface="Lora"/>
                <a:ea typeface="Lora"/>
                <a:cs typeface="Lora"/>
                <a:sym typeface="Lora"/>
              </a:defRPr>
            </a:lvl1pPr>
          </a:lstStyle>
          <a:p/>
        </p:txBody>
      </p:sp>
      <p:cxnSp>
        <p:nvCxnSpPr>
          <p:cNvPr id="59" name="Google Shape;59;p9"/>
          <p:cNvCxnSpPr/>
          <p:nvPr/>
        </p:nvCxnSpPr>
        <p:spPr>
          <a:xfrm>
            <a:off x="-6025" y="4666129"/>
            <a:ext cx="9162000" cy="0"/>
          </a:xfrm>
          <a:prstGeom prst="straightConnector1">
            <a:avLst/>
          </a:prstGeom>
          <a:noFill/>
          <a:ln cap="flat" cmpd="sng" w="9525">
            <a:solidFill>
              <a:srgbClr val="CCCCCC"/>
            </a:solidFill>
            <a:prstDash val="solid"/>
            <a:round/>
            <a:headEnd len="med" w="med" type="none"/>
            <a:tailEnd len="med" w="med" type="none"/>
          </a:ln>
        </p:spPr>
      </p:cxnSp>
      <p:sp>
        <p:nvSpPr>
          <p:cNvPr id="60" name="Google Shape;60;p9"/>
          <p:cNvSpPr/>
          <p:nvPr/>
        </p:nvSpPr>
        <p:spPr>
          <a:xfrm>
            <a:off x="4457400" y="4551496"/>
            <a:ext cx="229200" cy="22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idx="12" type="sldNum"/>
          </p:nvPr>
        </p:nvSpPr>
        <p:spPr>
          <a:xfrm>
            <a:off x="4297650" y="4780700"/>
            <a:ext cx="548700" cy="3627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cxnSp>
        <p:nvCxnSpPr>
          <p:cNvPr id="63" name="Google Shape;63;p10"/>
          <p:cNvCxnSpPr/>
          <p:nvPr/>
        </p:nvCxnSpPr>
        <p:spPr>
          <a:xfrm>
            <a:off x="-6025" y="4513729"/>
            <a:ext cx="9162000" cy="0"/>
          </a:xfrm>
          <a:prstGeom prst="straightConnector1">
            <a:avLst/>
          </a:prstGeom>
          <a:noFill/>
          <a:ln cap="flat" cmpd="sng" w="9525">
            <a:solidFill>
              <a:srgbClr val="CCCCCC"/>
            </a:solidFill>
            <a:prstDash val="solid"/>
            <a:round/>
            <a:headEnd len="med" w="med" type="none"/>
            <a:tailEnd len="med" w="med" type="none"/>
          </a:ln>
        </p:spPr>
      </p:cxnSp>
      <p:sp>
        <p:nvSpPr>
          <p:cNvPr id="64" name="Google Shape;64;p10"/>
          <p:cNvSpPr/>
          <p:nvPr/>
        </p:nvSpPr>
        <p:spPr>
          <a:xfrm>
            <a:off x="4293700" y="4235405"/>
            <a:ext cx="556500" cy="55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idx="12" type="sldNum"/>
          </p:nvPr>
        </p:nvSpPr>
        <p:spPr>
          <a:xfrm>
            <a:off x="4297650" y="4791900"/>
            <a:ext cx="548700" cy="3516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indent="-355600" lvl="1" marL="9144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indent="-355600" lvl="2" marL="1371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indent="-342900" lvl="3" marL="18288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indent="-342900" lvl="4" marL="22860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indent="-342900" lvl="5" marL="27432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indent="-342900" lvl="6" marL="32004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indent="-342900" lvl="7" marL="36576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indent="-342900" lvl="8" marL="41148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p:txBody>
      </p:sp>
      <p:sp>
        <p:nvSpPr>
          <p:cNvPr id="7" name="Google Shape;7;p1"/>
          <p:cNvSpPr txBox="1"/>
          <p:nvPr>
            <p:ph type="title"/>
          </p:nvPr>
        </p:nvSpPr>
        <p:spPr>
          <a:xfrm>
            <a:off x="1381250" y="896549"/>
            <a:ext cx="6809700" cy="435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000"/>
              <a:buFont typeface="Lora"/>
              <a:buNone/>
              <a:defRPr b="1" sz="2000">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b="1" sz="2000">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b="1" sz="2000">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b="1" sz="2000">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b="1" sz="2000">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b="1" sz="2000">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b="1" sz="2000">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b="1" sz="2000">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b="1" sz="2000">
                <a:solidFill>
                  <a:schemeClr val="dk1"/>
                </a:solidFill>
                <a:latin typeface="Lora"/>
                <a:ea typeface="Lora"/>
                <a:cs typeface="Lora"/>
                <a:sym typeface="Lora"/>
              </a:defRPr>
            </a:lvl9pPr>
          </a:lstStyle>
          <a:p/>
        </p:txBody>
      </p:sp>
      <p:sp>
        <p:nvSpPr>
          <p:cNvPr id="8" name="Google Shape;8;p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7.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arxiv.org/pdf/1409.0473.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arxiv.org/pdf/1409.0473.pdf" TargetMode="External"/><Relationship Id="rId4" Type="http://schemas.openxmlformats.org/officeDocument/2006/relationships/image" Target="../media/image23.png"/><Relationship Id="rId5" Type="http://schemas.openxmlformats.org/officeDocument/2006/relationships/hyperlink" Target="https://arxiv.org/abs/1508.0402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papers.nips.cc/paper/7181-attention-is-all-you-need.pdf"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4.gif"/><Relationship Id="rId4" Type="http://schemas.openxmlformats.org/officeDocument/2006/relationships/hyperlink" Target="https://ai.googleblog.com/2017/08/transformer-novel-neural-network.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colab.research.google.com/drive/1v1kAciuqsrmxedL3lETHUZBDPTk28Jj7?usp=shar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9.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colab.research.google.com/drive/1v1kAciuqsrmxedL3lETHUZBDPTk28Jj7?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hyperlink" Target="https://arxiv.org/pdf/1607.06450.pdf" TargetMode="Externa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colab.research.google.com/drive/1v1kAciuqsrmxedL3lETHUZBDPTk28Jj7?usp=shari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72.png"/><Relationship Id="rId4" Type="http://schemas.openxmlformats.org/officeDocument/2006/relationships/image" Target="../media/image48.png"/><Relationship Id="rId5"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8.png"/><Relationship Id="rId4" Type="http://schemas.openxmlformats.org/officeDocument/2006/relationships/image" Target="../media/image78.png"/><Relationship Id="rId5"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hyperlink" Target="https://colab.research.google.com/drive/1v1kAciuqsrmxedL3lETHUZBDPTk28Jj7?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7.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hyperlink" Target="https://colab.research.google.com/drive/1v1kAciuqsrmxedL3lETHUZBDPTk28Jj7?usp=shar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hyperlink" Target="https://arxiv.org/pdf/1802.05365.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cdn.openai.com/research-covers/language-unsupervised/language_understanding_paper.pdf" TargetMode="External"/><Relationship Id="rId4" Type="http://schemas.openxmlformats.org/officeDocument/2006/relationships/image" Target="../media/image62.gif"/><Relationship Id="rId5" Type="http://schemas.openxmlformats.org/officeDocument/2006/relationships/image" Target="../media/image64.png"/><Relationship Id="rId6"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66.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hyperlink" Target="https://cdn.openai.com/research-covers/language-unsupervised/language_understanding_paper.pdf" TargetMode="External"/><Relationship Id="rId4" Type="http://schemas.openxmlformats.org/officeDocument/2006/relationships/hyperlink" Target="https://cdn.openai.com/better-language-models/language_models_are_unsupervised_multitask_learners.pdf" TargetMode="External"/><Relationship Id="rId5" Type="http://schemas.openxmlformats.org/officeDocument/2006/relationships/hyperlink" Target="https://arxiv.org/pdf/2005.14165.pdf" TargetMode="External"/><Relationship Id="rId6" Type="http://schemas.openxmlformats.org/officeDocument/2006/relationships/hyperlink" Target="https://www.reddit.com/r/MachineLearning/comments/hwfjej/d_the_cost_of_training_gpt3/" TargetMode="External"/><Relationship Id="rId7" Type="http://schemas.openxmlformats.org/officeDocument/2006/relationships/hyperlink" Target="https://www.reddit.com/r/MachineLearning/comments/hwfjej/d_the_cost_of_training_gpt3/" TargetMode="External"/><Relationship Id="rId8" Type="http://schemas.openxmlformats.org/officeDocument/2006/relationships/hyperlink" Target="https://app.inferkit.com/demo"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arxiv.org/pdf/1810.04805.pdf" TargetMode="Externa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67.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63.png"/><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69.png"/><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73.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71.png"/><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hyperlink" Target="https://huggingface.co/transformers/" TargetMode="External"/><Relationship Id="rId4" Type="http://schemas.openxmlformats.org/officeDocument/2006/relationships/hyperlink" Target="https://lena-voita.github.io/nlp_course.html" TargetMode="External"/><Relationship Id="rId5" Type="http://schemas.openxmlformats.org/officeDocument/2006/relationships/hyperlink" Target="https://web.stanford.edu/class/cs224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ctrTitle"/>
          </p:nvPr>
        </p:nvSpPr>
        <p:spPr>
          <a:xfrm>
            <a:off x="996630" y="2003888"/>
            <a:ext cx="4523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 models</a:t>
            </a:r>
            <a:endParaRPr/>
          </a:p>
        </p:txBody>
      </p:sp>
      <p:sp>
        <p:nvSpPr>
          <p:cNvPr id="83" name="Google Shape;8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N-gram Language Models</a:t>
            </a:r>
            <a:endParaRPr/>
          </a:p>
        </p:txBody>
      </p:sp>
      <p:sp>
        <p:nvSpPr>
          <p:cNvPr id="161" name="Google Shape;161;p23"/>
          <p:cNvSpPr txBox="1"/>
          <p:nvPr>
            <p:ph idx="1" type="body"/>
          </p:nvPr>
        </p:nvSpPr>
        <p:spPr>
          <a:xfrm>
            <a:off x="780575" y="1616475"/>
            <a:ext cx="8010900" cy="31122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To many possible fragments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=&gt; We make a Markov assumption: </a:t>
            </a:r>
            <a:endParaRPr/>
          </a:p>
          <a:p>
            <a:pPr indent="0" lvl="0" marL="0" rtl="0" algn="ctr">
              <a:spcBef>
                <a:spcPts val="600"/>
              </a:spcBef>
              <a:spcAft>
                <a:spcPts val="0"/>
              </a:spcAft>
              <a:buNone/>
            </a:pPr>
            <a:r>
              <a:rPr b="1" i="1" lang="en"/>
              <a:t>The probability of a word only depends only on the preceding n-1 words</a:t>
            </a:r>
            <a:r>
              <a:rPr i="1" lang="en"/>
              <a:t>.</a:t>
            </a:r>
            <a:endParaRPr i="1"/>
          </a:p>
          <a:p>
            <a:pPr indent="0" lvl="0" marL="0" rtl="0" algn="l">
              <a:spcBef>
                <a:spcPts val="600"/>
              </a:spcBef>
              <a:spcAft>
                <a:spcPts val="0"/>
              </a:spcAft>
              <a:buNone/>
            </a:pPr>
            <a:r>
              <a:t/>
            </a:r>
            <a:endParaRPr/>
          </a:p>
        </p:txBody>
      </p:sp>
      <p:sp>
        <p:nvSpPr>
          <p:cNvPr id="162" name="Google Shape;162;p2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N-gram Language Models</a:t>
            </a:r>
            <a:endParaRPr/>
          </a:p>
        </p:txBody>
      </p:sp>
      <p:sp>
        <p:nvSpPr>
          <p:cNvPr id="168" name="Google Shape;168;p24"/>
          <p:cNvSpPr txBox="1"/>
          <p:nvPr>
            <p:ph idx="1" type="body"/>
          </p:nvPr>
        </p:nvSpPr>
        <p:spPr>
          <a:xfrm>
            <a:off x="780575" y="1616475"/>
            <a:ext cx="8010900" cy="31122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To many possible fragments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More formally, the n-gram model assumes that</a:t>
            </a:r>
            <a:endParaRPr i="1"/>
          </a:p>
          <a:p>
            <a:pPr indent="0" lvl="0" marL="0" rtl="0" algn="l">
              <a:spcBef>
                <a:spcPts val="600"/>
              </a:spcBef>
              <a:spcAft>
                <a:spcPts val="0"/>
              </a:spcAft>
              <a:buNone/>
            </a:pPr>
            <a:r>
              <a:t/>
            </a:r>
            <a:endParaRPr/>
          </a:p>
        </p:txBody>
      </p:sp>
      <p:pic>
        <p:nvPicPr>
          <p:cNvPr id="169" name="Google Shape;169;p24"/>
          <p:cNvPicPr preferRelativeResize="0"/>
          <p:nvPr/>
        </p:nvPicPr>
        <p:blipFill>
          <a:blip r:embed="rId3">
            <a:alphaModFix/>
          </a:blip>
          <a:stretch>
            <a:fillRect/>
          </a:stretch>
        </p:blipFill>
        <p:spPr>
          <a:xfrm>
            <a:off x="1390650" y="3581400"/>
            <a:ext cx="6362699" cy="349400"/>
          </a:xfrm>
          <a:prstGeom prst="rect">
            <a:avLst/>
          </a:prstGeom>
          <a:noFill/>
          <a:ln>
            <a:noFill/>
          </a:ln>
        </p:spPr>
      </p:pic>
      <p:sp>
        <p:nvSpPr>
          <p:cNvPr id="170" name="Google Shape;170;p2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N-gram Language Models</a:t>
            </a:r>
            <a:endParaRPr/>
          </a:p>
        </p:txBody>
      </p:sp>
      <p:pic>
        <p:nvPicPr>
          <p:cNvPr id="176" name="Google Shape;176;p25"/>
          <p:cNvPicPr preferRelativeResize="0"/>
          <p:nvPr/>
        </p:nvPicPr>
        <p:blipFill>
          <a:blip r:embed="rId3">
            <a:alphaModFix/>
          </a:blip>
          <a:stretch>
            <a:fillRect/>
          </a:stretch>
        </p:blipFill>
        <p:spPr>
          <a:xfrm>
            <a:off x="152400" y="1484112"/>
            <a:ext cx="8800286" cy="3506987"/>
          </a:xfrm>
          <a:prstGeom prst="rect">
            <a:avLst/>
          </a:prstGeom>
          <a:noFill/>
          <a:ln>
            <a:noFill/>
          </a:ln>
        </p:spPr>
      </p:pic>
      <p:sp>
        <p:nvSpPr>
          <p:cNvPr id="177" name="Google Shape;177;p2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N-gram Language Models</a:t>
            </a:r>
            <a:endParaRPr/>
          </a:p>
        </p:txBody>
      </p:sp>
      <p:sp>
        <p:nvSpPr>
          <p:cNvPr id="183" name="Google Shape;183;p26"/>
          <p:cNvSpPr txBox="1"/>
          <p:nvPr>
            <p:ph idx="1" type="body"/>
          </p:nvPr>
        </p:nvSpPr>
        <p:spPr>
          <a:xfrm>
            <a:off x="780575" y="1414800"/>
            <a:ext cx="7429500" cy="144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Many fragments do not occur in the corpus</a:t>
            </a:r>
            <a:endParaRPr/>
          </a:p>
          <a:p>
            <a:pPr indent="0" lvl="0" marL="0" rtl="0" algn="l">
              <a:spcBef>
                <a:spcPts val="600"/>
              </a:spcBef>
              <a:spcAft>
                <a:spcPts val="0"/>
              </a:spcAft>
              <a:buNone/>
            </a:pPr>
            <a:r>
              <a:t/>
            </a:r>
            <a:endParaRPr b="1"/>
          </a:p>
          <a:p>
            <a:pPr indent="0" lvl="0" marL="0" rtl="0" algn="l">
              <a:spcBef>
                <a:spcPts val="600"/>
              </a:spcBef>
              <a:spcAft>
                <a:spcPts val="0"/>
              </a:spcAft>
              <a:buNone/>
            </a:pPr>
            <a:r>
              <a:rPr lang="en"/>
              <a:t>Consider the following example: </a:t>
            </a:r>
            <a:endParaRPr/>
          </a:p>
        </p:txBody>
      </p:sp>
      <p:pic>
        <p:nvPicPr>
          <p:cNvPr id="184" name="Google Shape;184;p26"/>
          <p:cNvPicPr preferRelativeResize="0"/>
          <p:nvPr/>
        </p:nvPicPr>
        <p:blipFill>
          <a:blip r:embed="rId3">
            <a:alphaModFix/>
          </a:blip>
          <a:stretch>
            <a:fillRect/>
          </a:stretch>
        </p:blipFill>
        <p:spPr>
          <a:xfrm>
            <a:off x="682075" y="2864475"/>
            <a:ext cx="7779851" cy="831450"/>
          </a:xfrm>
          <a:prstGeom prst="rect">
            <a:avLst/>
          </a:prstGeom>
          <a:noFill/>
          <a:ln>
            <a:noFill/>
          </a:ln>
        </p:spPr>
      </p:pic>
      <p:sp>
        <p:nvSpPr>
          <p:cNvPr id="185" name="Google Shape;185;p2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N-gram Language Models</a:t>
            </a:r>
            <a:endParaRPr/>
          </a:p>
        </p:txBody>
      </p:sp>
      <p:sp>
        <p:nvSpPr>
          <p:cNvPr id="191" name="Google Shape;191;p27"/>
          <p:cNvSpPr txBox="1"/>
          <p:nvPr>
            <p:ph idx="1" type="body"/>
          </p:nvPr>
        </p:nvSpPr>
        <p:spPr>
          <a:xfrm>
            <a:off x="687650" y="2237200"/>
            <a:ext cx="4239000" cy="13869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b="1" lang="en"/>
              <a:t>Backoff: </a:t>
            </a:r>
            <a:r>
              <a:rPr lang="en"/>
              <a:t>use less context for context we don't know much about.</a:t>
            </a:r>
            <a:endParaRPr i="1"/>
          </a:p>
          <a:p>
            <a:pPr indent="0" lvl="0" marL="0" rtl="0" algn="l">
              <a:spcBef>
                <a:spcPts val="600"/>
              </a:spcBef>
              <a:spcAft>
                <a:spcPts val="0"/>
              </a:spcAft>
              <a:buNone/>
            </a:pPr>
            <a:r>
              <a:t/>
            </a:r>
            <a:endParaRPr/>
          </a:p>
        </p:txBody>
      </p:sp>
      <p:pic>
        <p:nvPicPr>
          <p:cNvPr id="192" name="Google Shape;192;p27"/>
          <p:cNvPicPr preferRelativeResize="0"/>
          <p:nvPr/>
        </p:nvPicPr>
        <p:blipFill>
          <a:blip r:embed="rId3">
            <a:alphaModFix/>
          </a:blip>
          <a:stretch>
            <a:fillRect/>
          </a:stretch>
        </p:blipFill>
        <p:spPr>
          <a:xfrm>
            <a:off x="5259653" y="1484475"/>
            <a:ext cx="3708543" cy="3376200"/>
          </a:xfrm>
          <a:prstGeom prst="rect">
            <a:avLst/>
          </a:prstGeom>
          <a:noFill/>
          <a:ln>
            <a:noFill/>
          </a:ln>
        </p:spPr>
      </p:pic>
      <p:sp>
        <p:nvSpPr>
          <p:cNvPr id="193" name="Google Shape;193;p2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N-gram Language Models</a:t>
            </a:r>
            <a:endParaRPr/>
          </a:p>
        </p:txBody>
      </p:sp>
      <p:sp>
        <p:nvSpPr>
          <p:cNvPr id="199" name="Google Shape;199;p28"/>
          <p:cNvSpPr txBox="1"/>
          <p:nvPr>
            <p:ph idx="1" type="body"/>
          </p:nvPr>
        </p:nvSpPr>
        <p:spPr>
          <a:xfrm>
            <a:off x="729475" y="1470550"/>
            <a:ext cx="8107800" cy="75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Linear Interpolation</a:t>
            </a:r>
            <a:r>
              <a:rPr b="1" lang="en"/>
              <a:t>: </a:t>
            </a:r>
            <a:r>
              <a:rPr lang="en"/>
              <a:t>Weighted sum of all the lower grams</a:t>
            </a:r>
            <a:endParaRPr/>
          </a:p>
        </p:txBody>
      </p:sp>
      <p:pic>
        <p:nvPicPr>
          <p:cNvPr id="200" name="Google Shape;200;p28"/>
          <p:cNvPicPr preferRelativeResize="0"/>
          <p:nvPr/>
        </p:nvPicPr>
        <p:blipFill>
          <a:blip r:embed="rId3">
            <a:alphaModFix/>
          </a:blip>
          <a:stretch>
            <a:fillRect/>
          </a:stretch>
        </p:blipFill>
        <p:spPr>
          <a:xfrm>
            <a:off x="1552825" y="2369000"/>
            <a:ext cx="6038349" cy="2211650"/>
          </a:xfrm>
          <a:prstGeom prst="rect">
            <a:avLst/>
          </a:prstGeom>
          <a:noFill/>
          <a:ln>
            <a:noFill/>
          </a:ln>
        </p:spPr>
      </p:pic>
      <p:sp>
        <p:nvSpPr>
          <p:cNvPr id="201" name="Google Shape;201;p2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N-gram Language Models</a:t>
            </a:r>
            <a:endParaRPr/>
          </a:p>
        </p:txBody>
      </p:sp>
      <p:sp>
        <p:nvSpPr>
          <p:cNvPr id="207" name="Google Shape;207;p29"/>
          <p:cNvSpPr txBox="1"/>
          <p:nvPr>
            <p:ph idx="1" type="body"/>
          </p:nvPr>
        </p:nvSpPr>
        <p:spPr>
          <a:xfrm>
            <a:off x="729475" y="1470550"/>
            <a:ext cx="8107800" cy="75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Smoothing</a:t>
            </a:r>
            <a:r>
              <a:rPr b="1" lang="en"/>
              <a:t>: </a:t>
            </a:r>
            <a:r>
              <a:rPr lang="en"/>
              <a:t>Add a small number to all counts</a:t>
            </a:r>
            <a:endParaRPr/>
          </a:p>
        </p:txBody>
      </p:sp>
      <p:pic>
        <p:nvPicPr>
          <p:cNvPr id="208" name="Google Shape;208;p29"/>
          <p:cNvPicPr preferRelativeResize="0"/>
          <p:nvPr/>
        </p:nvPicPr>
        <p:blipFill>
          <a:blip r:embed="rId3">
            <a:alphaModFix/>
          </a:blip>
          <a:stretch>
            <a:fillRect/>
          </a:stretch>
        </p:blipFill>
        <p:spPr>
          <a:xfrm>
            <a:off x="724825" y="2484024"/>
            <a:ext cx="7694349" cy="1363875"/>
          </a:xfrm>
          <a:prstGeom prst="rect">
            <a:avLst/>
          </a:prstGeom>
          <a:noFill/>
          <a:ln>
            <a:noFill/>
          </a:ln>
        </p:spPr>
      </p:pic>
      <p:sp>
        <p:nvSpPr>
          <p:cNvPr id="209" name="Google Shape;209;p2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Neural LMs</a:t>
            </a:r>
            <a:endParaRPr/>
          </a:p>
        </p:txBody>
      </p:sp>
      <p:sp>
        <p:nvSpPr>
          <p:cNvPr id="215" name="Google Shape;215;p30"/>
          <p:cNvSpPr txBox="1"/>
          <p:nvPr>
            <p:ph idx="1" type="body"/>
          </p:nvPr>
        </p:nvSpPr>
        <p:spPr>
          <a:xfrm>
            <a:off x="1381250" y="1331698"/>
            <a:ext cx="6809700" cy="204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Recurrent</a:t>
            </a:r>
            <a:endParaRPr/>
          </a:p>
          <a:p>
            <a:pPr indent="-381000" lvl="0" marL="457200" rtl="0" algn="l">
              <a:spcBef>
                <a:spcPts val="0"/>
              </a:spcBef>
              <a:spcAft>
                <a:spcPts val="0"/>
              </a:spcAft>
              <a:buSzPts val="2400"/>
              <a:buChar char="●"/>
            </a:pPr>
            <a:r>
              <a:rPr lang="en"/>
              <a:t>Convolutional</a:t>
            </a:r>
            <a:endParaRPr/>
          </a:p>
          <a:p>
            <a:pPr indent="-381000" lvl="0" marL="457200" rtl="0" algn="l">
              <a:spcBef>
                <a:spcPts val="0"/>
              </a:spcBef>
              <a:spcAft>
                <a:spcPts val="0"/>
              </a:spcAft>
              <a:buSzPts val="2400"/>
              <a:buChar char="●"/>
            </a:pPr>
            <a:r>
              <a:rPr lang="en"/>
              <a:t>Conditional LMs</a:t>
            </a:r>
            <a:endParaRPr/>
          </a:p>
          <a:p>
            <a:pPr indent="-381000" lvl="0" marL="457200" rtl="0" algn="l">
              <a:spcBef>
                <a:spcPts val="0"/>
              </a:spcBef>
              <a:spcAft>
                <a:spcPts val="0"/>
              </a:spcAft>
              <a:buSzPts val="2400"/>
              <a:buChar char="●"/>
            </a:pPr>
            <a:r>
              <a:rPr lang="en"/>
              <a:t>Attention Mechanism</a:t>
            </a:r>
            <a:endParaRPr/>
          </a:p>
          <a:p>
            <a:pPr indent="-381000" lvl="0" marL="457200" rtl="0" algn="l">
              <a:spcBef>
                <a:spcPts val="0"/>
              </a:spcBef>
              <a:spcAft>
                <a:spcPts val="0"/>
              </a:spcAft>
              <a:buSzPts val="2400"/>
              <a:buChar char="●"/>
            </a:pPr>
            <a:r>
              <a:rPr lang="en"/>
              <a:t>Transformer</a:t>
            </a:r>
            <a:endParaRPr/>
          </a:p>
        </p:txBody>
      </p:sp>
      <p:sp>
        <p:nvSpPr>
          <p:cNvPr id="216" name="Google Shape;216;p30"/>
          <p:cNvSpPr txBox="1"/>
          <p:nvPr>
            <p:ph idx="1" type="body"/>
          </p:nvPr>
        </p:nvSpPr>
        <p:spPr>
          <a:xfrm>
            <a:off x="767000" y="3381300"/>
            <a:ext cx="6809700" cy="140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Compute                                      ?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How: </a:t>
            </a:r>
            <a:r>
              <a:rPr b="1" lang="en"/>
              <a:t>Train</a:t>
            </a:r>
            <a:r>
              <a:rPr lang="en"/>
              <a:t> a neural network to </a:t>
            </a:r>
            <a:r>
              <a:rPr b="1" lang="en"/>
              <a:t>predict them</a:t>
            </a:r>
            <a:r>
              <a:rPr lang="en"/>
              <a:t>.</a:t>
            </a:r>
            <a:endParaRPr/>
          </a:p>
        </p:txBody>
      </p:sp>
      <p:pic>
        <p:nvPicPr>
          <p:cNvPr id="217" name="Google Shape;217;p30"/>
          <p:cNvPicPr preferRelativeResize="0"/>
          <p:nvPr/>
        </p:nvPicPr>
        <p:blipFill>
          <a:blip r:embed="rId3">
            <a:alphaModFix/>
          </a:blip>
          <a:stretch>
            <a:fillRect/>
          </a:stretch>
        </p:blipFill>
        <p:spPr>
          <a:xfrm>
            <a:off x="3057350" y="3570725"/>
            <a:ext cx="2636900" cy="362750"/>
          </a:xfrm>
          <a:prstGeom prst="rect">
            <a:avLst/>
          </a:prstGeom>
          <a:noFill/>
          <a:ln>
            <a:noFill/>
          </a:ln>
        </p:spPr>
      </p:pic>
      <p:sp>
        <p:nvSpPr>
          <p:cNvPr id="218" name="Google Shape;218;p3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Neural LMs</a:t>
            </a:r>
            <a:endParaRPr/>
          </a:p>
        </p:txBody>
      </p:sp>
      <p:sp>
        <p:nvSpPr>
          <p:cNvPr id="224" name="Google Shape;224;p31"/>
          <p:cNvSpPr txBox="1"/>
          <p:nvPr>
            <p:ph idx="1" type="body"/>
          </p:nvPr>
        </p:nvSpPr>
        <p:spPr>
          <a:xfrm>
            <a:off x="632825" y="1226275"/>
            <a:ext cx="4245000" cy="66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General pipeline:</a:t>
            </a:r>
            <a:endParaRPr sz="2000"/>
          </a:p>
          <a:p>
            <a:pPr indent="0" lvl="0" marL="0" rtl="0" algn="l">
              <a:spcBef>
                <a:spcPts val="600"/>
              </a:spcBef>
              <a:spcAft>
                <a:spcPts val="0"/>
              </a:spcAft>
              <a:buNone/>
            </a:pPr>
            <a:r>
              <a:t/>
            </a:r>
            <a:endParaRPr/>
          </a:p>
        </p:txBody>
      </p:sp>
      <p:pic>
        <p:nvPicPr>
          <p:cNvPr id="225" name="Google Shape;225;p31"/>
          <p:cNvPicPr preferRelativeResize="0"/>
          <p:nvPr/>
        </p:nvPicPr>
        <p:blipFill>
          <a:blip r:embed="rId3">
            <a:alphaModFix/>
          </a:blip>
          <a:stretch>
            <a:fillRect/>
          </a:stretch>
        </p:blipFill>
        <p:spPr>
          <a:xfrm>
            <a:off x="1172387" y="1773200"/>
            <a:ext cx="6799225" cy="3255426"/>
          </a:xfrm>
          <a:prstGeom prst="rect">
            <a:avLst/>
          </a:prstGeom>
          <a:noFill/>
          <a:ln>
            <a:noFill/>
          </a:ln>
        </p:spPr>
      </p:pic>
      <p:sp>
        <p:nvSpPr>
          <p:cNvPr id="226" name="Google Shape;226;p3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Recurrent LMs</a:t>
            </a:r>
            <a:endParaRPr/>
          </a:p>
        </p:txBody>
      </p:sp>
      <p:sp>
        <p:nvSpPr>
          <p:cNvPr id="232" name="Google Shape;232;p32"/>
          <p:cNvSpPr txBox="1"/>
          <p:nvPr>
            <p:ph idx="1" type="body"/>
          </p:nvPr>
        </p:nvSpPr>
        <p:spPr>
          <a:xfrm>
            <a:off x="306725" y="1380225"/>
            <a:ext cx="4792500" cy="331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At each step:</a:t>
            </a:r>
            <a:endParaRPr sz="2000"/>
          </a:p>
          <a:p>
            <a:pPr indent="-355600" lvl="0" marL="457200" rtl="0" algn="l">
              <a:spcBef>
                <a:spcPts val="600"/>
              </a:spcBef>
              <a:spcAft>
                <a:spcPts val="0"/>
              </a:spcAft>
              <a:buSzPts val="2000"/>
              <a:buChar char="●"/>
            </a:pPr>
            <a:r>
              <a:rPr b="1" lang="en" sz="2000"/>
              <a:t>Update </a:t>
            </a:r>
            <a:r>
              <a:rPr lang="en" sz="2000"/>
              <a:t>the current state contains information about previous context</a:t>
            </a:r>
            <a:endParaRPr sz="2000"/>
          </a:p>
          <a:p>
            <a:pPr indent="-355600" lvl="0" marL="457200" rtl="0" algn="l">
              <a:spcBef>
                <a:spcPts val="0"/>
              </a:spcBef>
              <a:spcAft>
                <a:spcPts val="0"/>
              </a:spcAft>
              <a:buSzPts val="2000"/>
              <a:buChar char="●"/>
            </a:pPr>
            <a:r>
              <a:rPr lang="en" sz="2000"/>
              <a:t>Use it to </a:t>
            </a:r>
            <a:r>
              <a:rPr b="1" lang="en" sz="2000"/>
              <a:t>predict </a:t>
            </a:r>
            <a:r>
              <a:rPr lang="en" sz="2000"/>
              <a:t>the next token.</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b="1" lang="en" sz="2000"/>
              <a:t>Advantage</a:t>
            </a:r>
            <a:r>
              <a:rPr lang="en" sz="2000"/>
              <a:t>: </a:t>
            </a:r>
            <a:r>
              <a:rPr lang="en" sz="2000"/>
              <a:t>Arbitrary long context</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b="1" lang="en" sz="2000"/>
              <a:t>Problem</a:t>
            </a:r>
            <a:r>
              <a:rPr lang="en" sz="2000"/>
              <a:t>: Losing long-range information (vanishing gradient) =&gt; LSTM, GRU</a:t>
            </a:r>
            <a:endParaRPr sz="2000"/>
          </a:p>
        </p:txBody>
      </p:sp>
      <p:pic>
        <p:nvPicPr>
          <p:cNvPr id="233" name="Google Shape;233;p32"/>
          <p:cNvPicPr preferRelativeResize="0"/>
          <p:nvPr/>
        </p:nvPicPr>
        <p:blipFill>
          <a:blip r:embed="rId3">
            <a:alphaModFix/>
          </a:blip>
          <a:stretch>
            <a:fillRect/>
          </a:stretch>
        </p:blipFill>
        <p:spPr>
          <a:xfrm>
            <a:off x="5020650" y="1331712"/>
            <a:ext cx="3884535" cy="3506989"/>
          </a:xfrm>
          <a:prstGeom prst="rect">
            <a:avLst/>
          </a:prstGeom>
          <a:noFill/>
          <a:ln>
            <a:noFill/>
          </a:ln>
        </p:spPr>
      </p:pic>
      <p:sp>
        <p:nvSpPr>
          <p:cNvPr id="234" name="Google Shape;234;p3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1381250" y="896100"/>
            <a:ext cx="23406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a:t>
            </a:r>
            <a:r>
              <a:rPr lang="en"/>
              <a:t> </a:t>
            </a:r>
            <a:r>
              <a:rPr lang="en">
                <a:highlight>
                  <a:schemeClr val="accent1"/>
                </a:highlight>
              </a:rPr>
              <a:t>contents</a:t>
            </a:r>
            <a:endParaRPr>
              <a:highlight>
                <a:schemeClr val="accent1"/>
              </a:highlight>
            </a:endParaRPr>
          </a:p>
        </p:txBody>
      </p:sp>
      <p:sp>
        <p:nvSpPr>
          <p:cNvPr id="89" name="Google Shape;89;p15"/>
          <p:cNvSpPr txBox="1"/>
          <p:nvPr>
            <p:ph idx="1" type="body"/>
          </p:nvPr>
        </p:nvSpPr>
        <p:spPr>
          <a:xfrm>
            <a:off x="1381250" y="1393445"/>
            <a:ext cx="6809700" cy="31122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SzPts val="2400"/>
              <a:buChar char="◉"/>
            </a:pPr>
            <a:r>
              <a:rPr b="1" lang="en"/>
              <a:t>Language modelling</a:t>
            </a:r>
            <a:endParaRPr b="1"/>
          </a:p>
          <a:p>
            <a:pPr indent="-381000" lvl="0" marL="457200" rtl="0" algn="l">
              <a:lnSpc>
                <a:spcPct val="115000"/>
              </a:lnSpc>
              <a:spcBef>
                <a:spcPts val="0"/>
              </a:spcBef>
              <a:spcAft>
                <a:spcPts val="0"/>
              </a:spcAft>
              <a:buSzPts val="2400"/>
              <a:buChar char="◉"/>
            </a:pPr>
            <a:r>
              <a:rPr b="1" lang="en"/>
              <a:t>Type of Language Models</a:t>
            </a:r>
            <a:endParaRPr b="1"/>
          </a:p>
          <a:p>
            <a:pPr indent="-355600" lvl="1" marL="914400" rtl="0" algn="l">
              <a:lnSpc>
                <a:spcPct val="115000"/>
              </a:lnSpc>
              <a:spcBef>
                <a:spcPts val="0"/>
              </a:spcBef>
              <a:spcAft>
                <a:spcPts val="0"/>
              </a:spcAft>
              <a:buSzPts val="2000"/>
              <a:buChar char="○"/>
            </a:pPr>
            <a:r>
              <a:rPr b="1" lang="en" u="sng"/>
              <a:t>N-grams</a:t>
            </a:r>
            <a:endParaRPr b="1" u="sng"/>
          </a:p>
          <a:p>
            <a:pPr indent="-355600" lvl="1" marL="914400" rtl="0" algn="l">
              <a:lnSpc>
                <a:spcPct val="115000"/>
              </a:lnSpc>
              <a:spcBef>
                <a:spcPts val="0"/>
              </a:spcBef>
              <a:spcAft>
                <a:spcPts val="0"/>
              </a:spcAft>
              <a:buSzPts val="2000"/>
              <a:buChar char="○"/>
            </a:pPr>
            <a:r>
              <a:rPr b="1" lang="en"/>
              <a:t>Neural LMs</a:t>
            </a:r>
            <a:r>
              <a:rPr lang="en"/>
              <a:t>: RNN, CNN, Encoder-Decoder, </a:t>
            </a:r>
            <a:r>
              <a:rPr lang="en" u="sng"/>
              <a:t>Transformer</a:t>
            </a:r>
            <a:endParaRPr u="sng"/>
          </a:p>
          <a:p>
            <a:pPr indent="-381000" lvl="0" marL="457200" rtl="0" algn="l">
              <a:lnSpc>
                <a:spcPct val="115000"/>
              </a:lnSpc>
              <a:spcBef>
                <a:spcPts val="0"/>
              </a:spcBef>
              <a:spcAft>
                <a:spcPts val="0"/>
              </a:spcAft>
              <a:buSzPts val="2400"/>
              <a:buChar char="◉"/>
            </a:pPr>
            <a:r>
              <a:rPr b="1" lang="en"/>
              <a:t>Transfer learning and Pretraing</a:t>
            </a:r>
            <a:r>
              <a:rPr lang="en"/>
              <a:t>: ELMo, GPT, </a:t>
            </a:r>
            <a:r>
              <a:rPr lang="en" u="sng"/>
              <a:t>BERT</a:t>
            </a:r>
            <a:endParaRPr u="sng"/>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grpSp>
        <p:nvGrpSpPr>
          <p:cNvPr id="90" name="Google Shape;90;p15"/>
          <p:cNvGrpSpPr/>
          <p:nvPr/>
        </p:nvGrpSpPr>
        <p:grpSpPr>
          <a:xfrm>
            <a:off x="916458" y="1019750"/>
            <a:ext cx="214625" cy="214625"/>
            <a:chOff x="2594050" y="1631825"/>
            <a:chExt cx="439625" cy="439625"/>
          </a:xfrm>
        </p:grpSpPr>
        <p:sp>
          <p:nvSpPr>
            <p:cNvPr id="91" name="Google Shape;91;p15"/>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Convolutional LMs</a:t>
            </a:r>
            <a:endParaRPr/>
          </a:p>
        </p:txBody>
      </p:sp>
      <p:pic>
        <p:nvPicPr>
          <p:cNvPr id="240" name="Google Shape;240;p33"/>
          <p:cNvPicPr preferRelativeResize="0"/>
          <p:nvPr/>
        </p:nvPicPr>
        <p:blipFill>
          <a:blip r:embed="rId3">
            <a:alphaModFix/>
          </a:blip>
          <a:stretch>
            <a:fillRect/>
          </a:stretch>
        </p:blipFill>
        <p:spPr>
          <a:xfrm>
            <a:off x="152400" y="1484112"/>
            <a:ext cx="8684780" cy="3506989"/>
          </a:xfrm>
          <a:prstGeom prst="rect">
            <a:avLst/>
          </a:prstGeom>
          <a:noFill/>
          <a:ln>
            <a:noFill/>
          </a:ln>
        </p:spPr>
      </p:pic>
      <p:sp>
        <p:nvSpPr>
          <p:cNvPr id="241" name="Google Shape;241;p3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Convolutional LMs</a:t>
            </a:r>
            <a:endParaRPr/>
          </a:p>
        </p:txBody>
      </p:sp>
      <p:sp>
        <p:nvSpPr>
          <p:cNvPr id="247" name="Google Shape;247;p34"/>
          <p:cNvSpPr txBox="1"/>
          <p:nvPr>
            <p:ph idx="1" type="body"/>
          </p:nvPr>
        </p:nvSpPr>
        <p:spPr>
          <a:xfrm>
            <a:off x="479250" y="1616475"/>
            <a:ext cx="4265400" cy="3112200"/>
          </a:xfrm>
          <a:prstGeom prst="rect">
            <a:avLst/>
          </a:prstGeom>
        </p:spPr>
        <p:txBody>
          <a:bodyPr anchorCtr="0" anchor="ctr" bIns="91425" lIns="91425" spcFirstLastPara="1" rIns="91425" wrap="square" tIns="91425">
            <a:noAutofit/>
          </a:bodyPr>
          <a:lstStyle/>
          <a:p>
            <a:pPr indent="0" lvl="0" marL="0" rtl="0" algn="just">
              <a:spcBef>
                <a:spcPts val="600"/>
              </a:spcBef>
              <a:spcAft>
                <a:spcPts val="0"/>
              </a:spcAft>
              <a:buNone/>
            </a:pPr>
            <a:r>
              <a:rPr lang="en" sz="2000"/>
              <a:t>Problem: Fixed-sized context - what we don’t like in n-gram models.</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rPr lang="en" sz="2000"/>
              <a:t>=&gt; with stacked </a:t>
            </a:r>
            <a:r>
              <a:rPr lang="en" sz="2000"/>
              <a:t>convolutional layers, the context can be quite long.</a:t>
            </a:r>
            <a:endParaRPr sz="2000"/>
          </a:p>
        </p:txBody>
      </p:sp>
      <p:pic>
        <p:nvPicPr>
          <p:cNvPr id="248" name="Google Shape;248;p34"/>
          <p:cNvPicPr preferRelativeResize="0"/>
          <p:nvPr/>
        </p:nvPicPr>
        <p:blipFill>
          <a:blip r:embed="rId3">
            <a:alphaModFix/>
          </a:blip>
          <a:stretch>
            <a:fillRect/>
          </a:stretch>
        </p:blipFill>
        <p:spPr>
          <a:xfrm>
            <a:off x="4849075" y="1727274"/>
            <a:ext cx="3874149" cy="2890619"/>
          </a:xfrm>
          <a:prstGeom prst="rect">
            <a:avLst/>
          </a:prstGeom>
          <a:noFill/>
          <a:ln>
            <a:noFill/>
          </a:ln>
        </p:spPr>
      </p:pic>
      <p:sp>
        <p:nvSpPr>
          <p:cNvPr id="249" name="Google Shape;249;p3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Conditional LMs</a:t>
            </a:r>
            <a:endParaRPr/>
          </a:p>
        </p:txBody>
      </p:sp>
      <p:sp>
        <p:nvSpPr>
          <p:cNvPr id="255" name="Google Shape;255;p35"/>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Many NLP problems can be formulated as a sequence-to-sequence task:</a:t>
            </a:r>
            <a:endParaRPr sz="2000"/>
          </a:p>
          <a:p>
            <a:pPr indent="-355600" lvl="0" marL="457200" rtl="0" algn="l">
              <a:spcBef>
                <a:spcPts val="600"/>
              </a:spcBef>
              <a:spcAft>
                <a:spcPts val="0"/>
              </a:spcAft>
              <a:buSzPts val="2000"/>
              <a:buChar char="●"/>
            </a:pPr>
            <a:r>
              <a:rPr lang="en" sz="2000"/>
              <a:t>Machine translation</a:t>
            </a:r>
            <a:endParaRPr sz="2000"/>
          </a:p>
          <a:p>
            <a:pPr indent="-355600" lvl="0" marL="457200" rtl="0" algn="l">
              <a:spcBef>
                <a:spcPts val="0"/>
              </a:spcBef>
              <a:spcAft>
                <a:spcPts val="0"/>
              </a:spcAft>
              <a:buSzPts val="2000"/>
              <a:buChar char="●"/>
            </a:pPr>
            <a:r>
              <a:rPr lang="en" sz="2000"/>
              <a:t>Text generation</a:t>
            </a:r>
            <a:endParaRPr sz="2000"/>
          </a:p>
          <a:p>
            <a:pPr indent="-355600" lvl="0" marL="457200" rtl="0" algn="l">
              <a:spcBef>
                <a:spcPts val="0"/>
              </a:spcBef>
              <a:spcAft>
                <a:spcPts val="0"/>
              </a:spcAft>
              <a:buSzPts val="2000"/>
              <a:buChar char="●"/>
            </a:pPr>
            <a:r>
              <a:rPr lang="en" sz="2000"/>
              <a:t>Speech recognition</a:t>
            </a:r>
            <a:endParaRPr sz="2000"/>
          </a:p>
          <a:p>
            <a:pPr indent="-355600" lvl="0" marL="457200" rtl="0" algn="l">
              <a:spcBef>
                <a:spcPts val="0"/>
              </a:spcBef>
              <a:spcAft>
                <a:spcPts val="0"/>
              </a:spcAft>
              <a:buSzPts val="2000"/>
              <a:buChar char="●"/>
            </a:pPr>
            <a:r>
              <a:rPr lang="en" sz="2000"/>
              <a:t>OCR</a:t>
            </a:r>
            <a:endParaRPr sz="2000"/>
          </a:p>
        </p:txBody>
      </p:sp>
      <p:sp>
        <p:nvSpPr>
          <p:cNvPr id="256" name="Google Shape;256;p3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Conditional LMs</a:t>
            </a:r>
            <a:endParaRPr/>
          </a:p>
        </p:txBody>
      </p:sp>
      <p:sp>
        <p:nvSpPr>
          <p:cNvPr id="262" name="Google Shape;262;p36"/>
          <p:cNvSpPr txBox="1"/>
          <p:nvPr>
            <p:ph idx="1" type="body"/>
          </p:nvPr>
        </p:nvSpPr>
        <p:spPr>
          <a:xfrm>
            <a:off x="860825" y="1616475"/>
            <a:ext cx="73302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t>Seq2seq:</a:t>
            </a:r>
            <a:r>
              <a:rPr lang="en" sz="2000"/>
              <a:t> </a:t>
            </a:r>
            <a:endParaRPr sz="2000"/>
          </a:p>
          <a:p>
            <a:pPr indent="-355600" lvl="0" marL="457200" rtl="0" algn="l">
              <a:lnSpc>
                <a:spcPct val="115000"/>
              </a:lnSpc>
              <a:spcBef>
                <a:spcPts val="600"/>
              </a:spcBef>
              <a:spcAft>
                <a:spcPts val="0"/>
              </a:spcAft>
              <a:buSzPts val="2000"/>
              <a:buChar char="●"/>
            </a:pPr>
            <a:r>
              <a:rPr lang="en" sz="2000"/>
              <a:t>Given the input sequence</a:t>
            </a:r>
            <a:endParaRPr sz="2000"/>
          </a:p>
          <a:p>
            <a:pPr indent="-355600" lvl="0" marL="457200" rtl="0" algn="l">
              <a:lnSpc>
                <a:spcPct val="115000"/>
              </a:lnSpc>
              <a:spcBef>
                <a:spcPts val="0"/>
              </a:spcBef>
              <a:spcAft>
                <a:spcPts val="0"/>
              </a:spcAft>
              <a:buSzPts val="2000"/>
              <a:buChar char="●"/>
            </a:pPr>
            <a:r>
              <a:rPr lang="en" sz="2000"/>
              <a:t>Find the output </a:t>
            </a:r>
            <a:r>
              <a:rPr lang="en" sz="2000"/>
              <a:t>sequence                                  that maximizes the conditional probability: </a:t>
            </a:r>
            <a:r>
              <a:rPr lang="en" sz="2000"/>
              <a:t> </a:t>
            </a:r>
            <a:endParaRPr sz="2000"/>
          </a:p>
          <a:p>
            <a:pPr indent="0" lvl="0" marL="0" rtl="0" algn="l">
              <a:lnSpc>
                <a:spcPct val="115000"/>
              </a:lnSpc>
              <a:spcBef>
                <a:spcPts val="600"/>
              </a:spcBef>
              <a:spcAft>
                <a:spcPts val="0"/>
              </a:spcAft>
              <a:buNone/>
            </a:pPr>
            <a:r>
              <a:t/>
            </a:r>
            <a:endParaRPr sz="2000"/>
          </a:p>
          <a:p>
            <a:pPr indent="0" lvl="0" marL="0" rtl="0" algn="l">
              <a:lnSpc>
                <a:spcPct val="115000"/>
              </a:lnSpc>
              <a:spcBef>
                <a:spcPts val="600"/>
              </a:spcBef>
              <a:spcAft>
                <a:spcPts val="0"/>
              </a:spcAft>
              <a:buNone/>
            </a:pPr>
            <a:r>
              <a:t/>
            </a:r>
            <a:endParaRPr sz="2000"/>
          </a:p>
          <a:p>
            <a:pPr indent="-355600" lvl="0" marL="457200" rtl="0" algn="l">
              <a:lnSpc>
                <a:spcPct val="115000"/>
              </a:lnSpc>
              <a:spcBef>
                <a:spcPts val="600"/>
              </a:spcBef>
              <a:spcAft>
                <a:spcPts val="0"/>
              </a:spcAft>
              <a:buSzPts val="2000"/>
              <a:buChar char="●"/>
            </a:pPr>
            <a:r>
              <a:rPr lang="en" sz="2000"/>
              <a:t>Note that the lengths can be different</a:t>
            </a:r>
            <a:endParaRPr sz="2000"/>
          </a:p>
          <a:p>
            <a:pPr indent="0" lvl="0" marL="1371600" rtl="0" algn="l">
              <a:lnSpc>
                <a:spcPct val="115000"/>
              </a:lnSpc>
              <a:spcBef>
                <a:spcPts val="600"/>
              </a:spcBef>
              <a:spcAft>
                <a:spcPts val="0"/>
              </a:spcAft>
              <a:buNone/>
            </a:pPr>
            <a:r>
              <a:t/>
            </a:r>
            <a:endParaRPr sz="2000"/>
          </a:p>
          <a:p>
            <a:pPr indent="0" lvl="0" marL="0" rtl="0" algn="l">
              <a:spcBef>
                <a:spcPts val="600"/>
              </a:spcBef>
              <a:spcAft>
                <a:spcPts val="0"/>
              </a:spcAft>
              <a:buNone/>
            </a:pPr>
            <a:r>
              <a:t/>
            </a:r>
            <a:endParaRPr sz="2000"/>
          </a:p>
        </p:txBody>
      </p:sp>
      <p:pic>
        <p:nvPicPr>
          <p:cNvPr id="263" name="Google Shape;263;p36"/>
          <p:cNvPicPr preferRelativeResize="0"/>
          <p:nvPr/>
        </p:nvPicPr>
        <p:blipFill>
          <a:blip r:embed="rId3">
            <a:alphaModFix/>
          </a:blip>
          <a:stretch>
            <a:fillRect/>
          </a:stretch>
        </p:blipFill>
        <p:spPr>
          <a:xfrm>
            <a:off x="4296925" y="2226950"/>
            <a:ext cx="1748050" cy="193250"/>
          </a:xfrm>
          <a:prstGeom prst="rect">
            <a:avLst/>
          </a:prstGeom>
          <a:noFill/>
          <a:ln>
            <a:noFill/>
          </a:ln>
        </p:spPr>
      </p:pic>
      <p:pic>
        <p:nvPicPr>
          <p:cNvPr id="264" name="Google Shape;264;p36"/>
          <p:cNvPicPr preferRelativeResize="0"/>
          <p:nvPr/>
        </p:nvPicPr>
        <p:blipFill>
          <a:blip r:embed="rId4">
            <a:alphaModFix/>
          </a:blip>
          <a:stretch>
            <a:fillRect/>
          </a:stretch>
        </p:blipFill>
        <p:spPr>
          <a:xfrm>
            <a:off x="4296925" y="2571750"/>
            <a:ext cx="1748050" cy="213316"/>
          </a:xfrm>
          <a:prstGeom prst="rect">
            <a:avLst/>
          </a:prstGeom>
          <a:noFill/>
          <a:ln>
            <a:noFill/>
          </a:ln>
        </p:spPr>
      </p:pic>
      <p:pic>
        <p:nvPicPr>
          <p:cNvPr id="265" name="Google Shape;265;p36"/>
          <p:cNvPicPr preferRelativeResize="0"/>
          <p:nvPr/>
        </p:nvPicPr>
        <p:blipFill>
          <a:blip r:embed="rId5">
            <a:alphaModFix/>
          </a:blip>
          <a:stretch>
            <a:fillRect/>
          </a:stretch>
        </p:blipFill>
        <p:spPr>
          <a:xfrm>
            <a:off x="3137750" y="3411100"/>
            <a:ext cx="2776350" cy="529900"/>
          </a:xfrm>
          <a:prstGeom prst="rect">
            <a:avLst/>
          </a:prstGeom>
          <a:noFill/>
          <a:ln>
            <a:noFill/>
          </a:ln>
        </p:spPr>
      </p:pic>
      <p:sp>
        <p:nvSpPr>
          <p:cNvPr id="266" name="Google Shape;266;p3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Conditional LMs</a:t>
            </a:r>
            <a:endParaRPr/>
          </a:p>
        </p:txBody>
      </p:sp>
      <p:sp>
        <p:nvSpPr>
          <p:cNvPr id="272" name="Google Shape;272;p37"/>
          <p:cNvSpPr txBox="1"/>
          <p:nvPr>
            <p:ph idx="1" type="body"/>
          </p:nvPr>
        </p:nvSpPr>
        <p:spPr>
          <a:xfrm>
            <a:off x="860825" y="1616475"/>
            <a:ext cx="7958100" cy="31122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000"/>
              <a:t>The </a:t>
            </a:r>
            <a:r>
              <a:rPr b="1" lang="en" sz="2000"/>
              <a:t>Seq2seq </a:t>
            </a:r>
            <a:r>
              <a:rPr lang="en" sz="2000"/>
              <a:t>task can using</a:t>
            </a:r>
            <a:r>
              <a:rPr b="1" lang="en" sz="2000"/>
              <a:t> Conditional Language Models</a:t>
            </a:r>
            <a:r>
              <a:rPr lang="en" sz="2000"/>
              <a:t>, which operate similarly to LMs but additionally receive source information  </a:t>
            </a:r>
            <a:endParaRPr sz="2000"/>
          </a:p>
          <a:p>
            <a:pPr indent="0" lvl="0" marL="1371600" rtl="0" algn="l">
              <a:lnSpc>
                <a:spcPct val="115000"/>
              </a:lnSpc>
              <a:spcBef>
                <a:spcPts val="600"/>
              </a:spcBef>
              <a:spcAft>
                <a:spcPts val="0"/>
              </a:spcAft>
              <a:buNone/>
            </a:pPr>
            <a:r>
              <a:t/>
            </a:r>
            <a:endParaRPr sz="2000"/>
          </a:p>
          <a:p>
            <a:pPr indent="0" lvl="0" marL="0" rtl="0" algn="l">
              <a:spcBef>
                <a:spcPts val="600"/>
              </a:spcBef>
              <a:spcAft>
                <a:spcPts val="0"/>
              </a:spcAft>
              <a:buNone/>
            </a:pPr>
            <a:r>
              <a:t/>
            </a:r>
            <a:endParaRPr sz="2000"/>
          </a:p>
        </p:txBody>
      </p:sp>
      <p:pic>
        <p:nvPicPr>
          <p:cNvPr id="273" name="Google Shape;273;p37"/>
          <p:cNvPicPr preferRelativeResize="0"/>
          <p:nvPr/>
        </p:nvPicPr>
        <p:blipFill>
          <a:blip r:embed="rId3">
            <a:alphaModFix/>
          </a:blip>
          <a:stretch>
            <a:fillRect/>
          </a:stretch>
        </p:blipFill>
        <p:spPr>
          <a:xfrm>
            <a:off x="8365150" y="2247750"/>
            <a:ext cx="145375" cy="131397"/>
          </a:xfrm>
          <a:prstGeom prst="rect">
            <a:avLst/>
          </a:prstGeom>
          <a:noFill/>
          <a:ln>
            <a:noFill/>
          </a:ln>
        </p:spPr>
      </p:pic>
      <p:pic>
        <p:nvPicPr>
          <p:cNvPr id="274" name="Google Shape;274;p37"/>
          <p:cNvPicPr preferRelativeResize="0"/>
          <p:nvPr/>
        </p:nvPicPr>
        <p:blipFill>
          <a:blip r:embed="rId4">
            <a:alphaModFix/>
          </a:blip>
          <a:stretch>
            <a:fillRect/>
          </a:stretch>
        </p:blipFill>
        <p:spPr>
          <a:xfrm>
            <a:off x="1573850" y="2515550"/>
            <a:ext cx="5996300" cy="2234550"/>
          </a:xfrm>
          <a:prstGeom prst="rect">
            <a:avLst/>
          </a:prstGeom>
          <a:noFill/>
          <a:ln>
            <a:noFill/>
          </a:ln>
        </p:spPr>
      </p:pic>
      <p:sp>
        <p:nvSpPr>
          <p:cNvPr id="275" name="Google Shape;275;p3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1381250" y="896100"/>
            <a:ext cx="44916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Encoder-Decoder framework</a:t>
            </a:r>
            <a:endParaRPr/>
          </a:p>
        </p:txBody>
      </p:sp>
      <p:pic>
        <p:nvPicPr>
          <p:cNvPr id="281" name="Google Shape;281;p38"/>
          <p:cNvPicPr preferRelativeResize="0"/>
          <p:nvPr/>
        </p:nvPicPr>
        <p:blipFill>
          <a:blip r:embed="rId3">
            <a:alphaModFix/>
          </a:blip>
          <a:stretch>
            <a:fillRect/>
          </a:stretch>
        </p:blipFill>
        <p:spPr>
          <a:xfrm>
            <a:off x="911275" y="1388450"/>
            <a:ext cx="7321446" cy="3507001"/>
          </a:xfrm>
          <a:prstGeom prst="rect">
            <a:avLst/>
          </a:prstGeom>
          <a:noFill/>
          <a:ln>
            <a:noFill/>
          </a:ln>
        </p:spPr>
      </p:pic>
      <p:sp>
        <p:nvSpPr>
          <p:cNvPr id="282" name="Google Shape;282;p3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1381250" y="896100"/>
            <a:ext cx="5117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Encoder-Decoder framework</a:t>
            </a:r>
            <a:endParaRPr/>
          </a:p>
        </p:txBody>
      </p:sp>
      <p:sp>
        <p:nvSpPr>
          <p:cNvPr id="288" name="Google Shape;288;p39"/>
          <p:cNvSpPr txBox="1"/>
          <p:nvPr>
            <p:ph idx="1" type="body"/>
          </p:nvPr>
        </p:nvSpPr>
        <p:spPr>
          <a:xfrm>
            <a:off x="834900" y="1463121"/>
            <a:ext cx="6809700" cy="607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t>A simple Encoder-Decoder model</a:t>
            </a:r>
            <a:endParaRPr sz="2200"/>
          </a:p>
        </p:txBody>
      </p:sp>
      <p:pic>
        <p:nvPicPr>
          <p:cNvPr id="289" name="Google Shape;289;p39"/>
          <p:cNvPicPr preferRelativeResize="0"/>
          <p:nvPr/>
        </p:nvPicPr>
        <p:blipFill>
          <a:blip r:embed="rId3">
            <a:alphaModFix/>
          </a:blip>
          <a:stretch>
            <a:fillRect/>
          </a:stretch>
        </p:blipFill>
        <p:spPr>
          <a:xfrm>
            <a:off x="573663" y="2117271"/>
            <a:ext cx="7996672" cy="2768379"/>
          </a:xfrm>
          <a:prstGeom prst="rect">
            <a:avLst/>
          </a:prstGeom>
          <a:noFill/>
          <a:ln>
            <a:noFill/>
          </a:ln>
        </p:spPr>
      </p:pic>
      <p:sp>
        <p:nvSpPr>
          <p:cNvPr id="290" name="Google Shape;290;p3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Attention Mechanism</a:t>
            </a:r>
            <a:endParaRPr/>
          </a:p>
        </p:txBody>
      </p:sp>
      <p:sp>
        <p:nvSpPr>
          <p:cNvPr id="296" name="Google Shape;296;p40"/>
          <p:cNvSpPr txBox="1"/>
          <p:nvPr>
            <p:ph idx="1" type="body"/>
          </p:nvPr>
        </p:nvSpPr>
        <p:spPr>
          <a:xfrm>
            <a:off x="1381250" y="1443946"/>
            <a:ext cx="6809700" cy="540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t>Problems of fixed encoder representation:</a:t>
            </a:r>
            <a:endParaRPr sz="2200"/>
          </a:p>
          <a:p>
            <a:pPr indent="0" lvl="0" marL="457200" rtl="0" algn="l">
              <a:spcBef>
                <a:spcPts val="600"/>
              </a:spcBef>
              <a:spcAft>
                <a:spcPts val="0"/>
              </a:spcAft>
              <a:buNone/>
            </a:pPr>
            <a:r>
              <a:t/>
            </a:r>
            <a:endParaRPr/>
          </a:p>
        </p:txBody>
      </p:sp>
      <p:pic>
        <p:nvPicPr>
          <p:cNvPr id="297" name="Google Shape;297;p40"/>
          <p:cNvPicPr preferRelativeResize="0"/>
          <p:nvPr/>
        </p:nvPicPr>
        <p:blipFill>
          <a:blip r:embed="rId3">
            <a:alphaModFix/>
          </a:blip>
          <a:stretch>
            <a:fillRect/>
          </a:stretch>
        </p:blipFill>
        <p:spPr>
          <a:xfrm>
            <a:off x="1257125" y="2136371"/>
            <a:ext cx="6629760" cy="2682229"/>
          </a:xfrm>
          <a:prstGeom prst="rect">
            <a:avLst/>
          </a:prstGeom>
          <a:noFill/>
          <a:ln>
            <a:noFill/>
          </a:ln>
        </p:spPr>
      </p:pic>
      <p:sp>
        <p:nvSpPr>
          <p:cNvPr id="298" name="Google Shape;298;p4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Attention Mechanism</a:t>
            </a:r>
            <a:endParaRPr/>
          </a:p>
        </p:txBody>
      </p:sp>
      <p:sp>
        <p:nvSpPr>
          <p:cNvPr id="304" name="Google Shape;304;p41"/>
          <p:cNvSpPr txBox="1"/>
          <p:nvPr>
            <p:ph idx="1" type="body"/>
          </p:nvPr>
        </p:nvSpPr>
        <p:spPr>
          <a:xfrm>
            <a:off x="2262050" y="1578150"/>
            <a:ext cx="4933200" cy="3112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2000"/>
              <a:t>Idea</a:t>
            </a:r>
            <a:endParaRPr sz="2000"/>
          </a:p>
          <a:p>
            <a:pPr indent="0" lvl="0" marL="0" rtl="0" algn="ctr">
              <a:spcBef>
                <a:spcPts val="600"/>
              </a:spcBef>
              <a:spcAft>
                <a:spcPts val="0"/>
              </a:spcAft>
              <a:buNone/>
            </a:pPr>
            <a:r>
              <a:rPr lang="en" sz="2000"/>
              <a:t>At decoder steps, let a model “attend” to different parts of the input.</a:t>
            </a:r>
            <a:endParaRPr sz="2000"/>
          </a:p>
          <a:p>
            <a:pPr indent="0" lvl="0" marL="0" rtl="0" algn="ctr">
              <a:spcBef>
                <a:spcPts val="600"/>
              </a:spcBef>
              <a:spcAft>
                <a:spcPts val="0"/>
              </a:spcAft>
              <a:buNone/>
            </a:pPr>
            <a:r>
              <a:t/>
            </a:r>
            <a:endParaRPr sz="2000"/>
          </a:p>
          <a:p>
            <a:pPr indent="0" lvl="0" marL="0" rtl="0" algn="ctr">
              <a:spcBef>
                <a:spcPts val="600"/>
              </a:spcBef>
              <a:spcAft>
                <a:spcPts val="0"/>
              </a:spcAft>
              <a:buNone/>
            </a:pPr>
            <a:r>
              <a:rPr lang="en" sz="2000"/>
              <a:t>=&gt; no need for a single representation of the </a:t>
            </a:r>
            <a:r>
              <a:rPr lang="en" sz="2000"/>
              <a:t>input</a:t>
            </a:r>
            <a:r>
              <a:rPr lang="en" sz="2000"/>
              <a:t>.</a:t>
            </a:r>
            <a:endParaRPr sz="2000"/>
          </a:p>
        </p:txBody>
      </p:sp>
      <p:sp>
        <p:nvSpPr>
          <p:cNvPr id="305" name="Google Shape;305;p41"/>
          <p:cNvSpPr txBox="1"/>
          <p:nvPr/>
        </p:nvSpPr>
        <p:spPr>
          <a:xfrm>
            <a:off x="119150" y="4591175"/>
            <a:ext cx="640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Original p</a:t>
            </a:r>
            <a:r>
              <a:rPr lang="en" sz="1100">
                <a:solidFill>
                  <a:schemeClr val="dk1"/>
                </a:solidFill>
              </a:rPr>
              <a:t>aper: </a:t>
            </a:r>
            <a:r>
              <a:rPr lang="en" sz="1200" u="sng">
                <a:solidFill>
                  <a:srgbClr val="111111"/>
                </a:solidFill>
                <a:highlight>
                  <a:srgbClr val="FDFDFD"/>
                </a:highlight>
                <a:hlinkClick r:id="rId3">
                  <a:extLst>
                    <a:ext uri="{A12FA001-AC4F-418D-AE19-62706E023703}">
                      <ahyp:hlinkClr val="tx"/>
                    </a:ext>
                  </a:extLst>
                </a:hlinkClick>
              </a:rPr>
              <a:t>Neural Machine Translation by Jointly Learning to Align and Translate</a:t>
            </a:r>
            <a:endParaRPr/>
          </a:p>
        </p:txBody>
      </p:sp>
      <p:sp>
        <p:nvSpPr>
          <p:cNvPr id="306" name="Google Shape;306;p4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Attention Mechanism</a:t>
            </a:r>
            <a:endParaRPr/>
          </a:p>
        </p:txBody>
      </p:sp>
      <p:pic>
        <p:nvPicPr>
          <p:cNvPr id="312" name="Google Shape;312;p42"/>
          <p:cNvPicPr preferRelativeResize="0"/>
          <p:nvPr/>
        </p:nvPicPr>
        <p:blipFill>
          <a:blip r:embed="rId3">
            <a:alphaModFix/>
          </a:blip>
          <a:stretch>
            <a:fillRect/>
          </a:stretch>
        </p:blipFill>
        <p:spPr>
          <a:xfrm>
            <a:off x="1588938" y="1407437"/>
            <a:ext cx="5966120" cy="3506989"/>
          </a:xfrm>
          <a:prstGeom prst="rect">
            <a:avLst/>
          </a:prstGeom>
          <a:noFill/>
          <a:ln>
            <a:noFill/>
          </a:ln>
        </p:spPr>
      </p:pic>
      <p:sp>
        <p:nvSpPr>
          <p:cNvPr id="313" name="Google Shape;313;p4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language modelling ?</a:t>
            </a:r>
            <a:endParaRPr/>
          </a:p>
        </p:txBody>
      </p:sp>
      <p:sp>
        <p:nvSpPr>
          <p:cNvPr id="101" name="Google Shape;101;p16"/>
          <p:cNvSpPr txBox="1"/>
          <p:nvPr>
            <p:ph idx="1" type="body"/>
          </p:nvPr>
        </p:nvSpPr>
        <p:spPr>
          <a:xfrm>
            <a:off x="1381250" y="1616472"/>
            <a:ext cx="6809700" cy="1032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Language Modelling is the task of predicting what word comes next.</a:t>
            </a:r>
            <a:endParaRPr/>
          </a:p>
          <a:p>
            <a:pPr indent="0" lvl="0" marL="0" rtl="0" algn="l">
              <a:spcBef>
                <a:spcPts val="600"/>
              </a:spcBef>
              <a:spcAft>
                <a:spcPts val="0"/>
              </a:spcAft>
              <a:buNone/>
            </a:pPr>
            <a:r>
              <a:t/>
            </a:r>
            <a:endParaRPr/>
          </a:p>
        </p:txBody>
      </p:sp>
      <p:pic>
        <p:nvPicPr>
          <p:cNvPr id="102" name="Google Shape;102;p16"/>
          <p:cNvPicPr preferRelativeResize="0"/>
          <p:nvPr/>
        </p:nvPicPr>
        <p:blipFill rotWithShape="1">
          <a:blip r:embed="rId3">
            <a:alphaModFix/>
          </a:blip>
          <a:srcRect b="0" l="0" r="0" t="1497"/>
          <a:stretch/>
        </p:blipFill>
        <p:spPr>
          <a:xfrm>
            <a:off x="1490675" y="2800825"/>
            <a:ext cx="6162675" cy="1839075"/>
          </a:xfrm>
          <a:prstGeom prst="rect">
            <a:avLst/>
          </a:prstGeom>
          <a:noFill/>
          <a:ln>
            <a:noFill/>
          </a:ln>
        </p:spPr>
      </p:pic>
      <p:sp>
        <p:nvSpPr>
          <p:cNvPr id="103" name="Google Shape;103;p1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Attention Mechanism</a:t>
            </a:r>
            <a:endParaRPr/>
          </a:p>
        </p:txBody>
      </p:sp>
      <p:pic>
        <p:nvPicPr>
          <p:cNvPr id="319" name="Google Shape;319;p43"/>
          <p:cNvPicPr preferRelativeResize="0"/>
          <p:nvPr/>
        </p:nvPicPr>
        <p:blipFill>
          <a:blip r:embed="rId3">
            <a:alphaModFix/>
          </a:blip>
          <a:stretch>
            <a:fillRect/>
          </a:stretch>
        </p:blipFill>
        <p:spPr>
          <a:xfrm>
            <a:off x="1836925" y="1331712"/>
            <a:ext cx="5470152" cy="3506987"/>
          </a:xfrm>
          <a:prstGeom prst="rect">
            <a:avLst/>
          </a:prstGeom>
          <a:noFill/>
          <a:ln>
            <a:noFill/>
          </a:ln>
        </p:spPr>
      </p:pic>
      <p:sp>
        <p:nvSpPr>
          <p:cNvPr id="320" name="Google Shape;320;p4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Attention Mechanism</a:t>
            </a:r>
            <a:endParaRPr/>
          </a:p>
        </p:txBody>
      </p:sp>
      <p:sp>
        <p:nvSpPr>
          <p:cNvPr id="326" name="Google Shape;326;p44"/>
          <p:cNvSpPr txBox="1"/>
          <p:nvPr>
            <p:ph idx="1" type="body"/>
          </p:nvPr>
        </p:nvSpPr>
        <p:spPr>
          <a:xfrm>
            <a:off x="1381250" y="1405595"/>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t>How to compute the </a:t>
            </a:r>
            <a:r>
              <a:rPr b="1" lang="en" sz="2200"/>
              <a:t>Attention Score</a:t>
            </a:r>
            <a:r>
              <a:rPr lang="en" sz="2200"/>
              <a:t> ?</a:t>
            </a:r>
            <a:endParaRPr sz="2200"/>
          </a:p>
        </p:txBody>
      </p:sp>
      <p:pic>
        <p:nvPicPr>
          <p:cNvPr id="327" name="Google Shape;327;p44"/>
          <p:cNvPicPr preferRelativeResize="0"/>
          <p:nvPr/>
        </p:nvPicPr>
        <p:blipFill>
          <a:blip r:embed="rId3">
            <a:alphaModFix/>
          </a:blip>
          <a:stretch>
            <a:fillRect/>
          </a:stretch>
        </p:blipFill>
        <p:spPr>
          <a:xfrm>
            <a:off x="1907400" y="1944650"/>
            <a:ext cx="5329201" cy="2941099"/>
          </a:xfrm>
          <a:prstGeom prst="rect">
            <a:avLst/>
          </a:prstGeom>
          <a:noFill/>
          <a:ln>
            <a:noFill/>
          </a:ln>
        </p:spPr>
      </p:pic>
      <p:sp>
        <p:nvSpPr>
          <p:cNvPr id="328" name="Google Shape;328;p4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nvSpPr>
        <p:spPr>
          <a:xfrm>
            <a:off x="5845825" y="4255700"/>
            <a:ext cx="2626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Quattrocento Sans"/>
                <a:ea typeface="Quattrocento Sans"/>
                <a:cs typeface="Quattrocento Sans"/>
                <a:sym typeface="Quattrocento Sans"/>
              </a:rPr>
              <a:t>a.k.a </a:t>
            </a:r>
            <a:r>
              <a:rPr lang="en" sz="1800" u="sng">
                <a:solidFill>
                  <a:schemeClr val="hlink"/>
                </a:solidFill>
                <a:latin typeface="Quattrocento Sans"/>
                <a:ea typeface="Quattrocento Sans"/>
                <a:cs typeface="Quattrocento Sans"/>
                <a:sym typeface="Quattrocento Sans"/>
                <a:hlinkClick r:id="rId3"/>
              </a:rPr>
              <a:t>Bahdanau attention</a:t>
            </a:r>
            <a:endParaRPr sz="1800">
              <a:latin typeface="Quattrocento Sans"/>
              <a:ea typeface="Quattrocento Sans"/>
              <a:cs typeface="Quattrocento Sans"/>
              <a:sym typeface="Quattrocento Sans"/>
            </a:endParaRPr>
          </a:p>
        </p:txBody>
      </p:sp>
      <p:sp>
        <p:nvSpPr>
          <p:cNvPr id="334" name="Google Shape;334;p4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Attention Mechanism</a:t>
            </a:r>
            <a:endParaRPr/>
          </a:p>
        </p:txBody>
      </p:sp>
      <p:sp>
        <p:nvSpPr>
          <p:cNvPr id="335" name="Google Shape;335;p45"/>
          <p:cNvSpPr txBox="1"/>
          <p:nvPr>
            <p:ph idx="1" type="body"/>
          </p:nvPr>
        </p:nvSpPr>
        <p:spPr>
          <a:xfrm>
            <a:off x="1381250" y="1405596"/>
            <a:ext cx="6809700" cy="539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t>Most popular ones:</a:t>
            </a:r>
            <a:endParaRPr sz="2200"/>
          </a:p>
        </p:txBody>
      </p:sp>
      <p:pic>
        <p:nvPicPr>
          <p:cNvPr id="336" name="Google Shape;336;p45"/>
          <p:cNvPicPr preferRelativeResize="0"/>
          <p:nvPr/>
        </p:nvPicPr>
        <p:blipFill>
          <a:blip r:embed="rId4">
            <a:alphaModFix/>
          </a:blip>
          <a:stretch>
            <a:fillRect/>
          </a:stretch>
        </p:blipFill>
        <p:spPr>
          <a:xfrm>
            <a:off x="152400" y="2269621"/>
            <a:ext cx="8839204" cy="1782515"/>
          </a:xfrm>
          <a:prstGeom prst="rect">
            <a:avLst/>
          </a:prstGeom>
          <a:noFill/>
          <a:ln>
            <a:noFill/>
          </a:ln>
        </p:spPr>
      </p:pic>
      <p:sp>
        <p:nvSpPr>
          <p:cNvPr id="337" name="Google Shape;337;p45"/>
          <p:cNvSpPr txBox="1"/>
          <p:nvPr/>
        </p:nvSpPr>
        <p:spPr>
          <a:xfrm>
            <a:off x="2472900" y="4255700"/>
            <a:ext cx="2626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Quattrocento Sans"/>
                <a:ea typeface="Quattrocento Sans"/>
                <a:cs typeface="Quattrocento Sans"/>
                <a:sym typeface="Quattrocento Sans"/>
              </a:rPr>
              <a:t>a</a:t>
            </a:r>
            <a:r>
              <a:rPr lang="en" sz="1800">
                <a:solidFill>
                  <a:schemeClr val="dk1"/>
                </a:solidFill>
                <a:latin typeface="Quattrocento Sans"/>
                <a:ea typeface="Quattrocento Sans"/>
                <a:cs typeface="Quattrocento Sans"/>
                <a:sym typeface="Quattrocento Sans"/>
              </a:rPr>
              <a:t>.k.a </a:t>
            </a:r>
            <a:r>
              <a:rPr lang="en" sz="1800" u="sng">
                <a:solidFill>
                  <a:schemeClr val="hlink"/>
                </a:solidFill>
                <a:latin typeface="Quattrocento Sans"/>
                <a:ea typeface="Quattrocento Sans"/>
                <a:cs typeface="Quattrocento Sans"/>
                <a:sym typeface="Quattrocento Sans"/>
                <a:hlinkClick r:id="rId5"/>
              </a:rPr>
              <a:t>Luong Attention</a:t>
            </a:r>
            <a:endParaRPr sz="1800">
              <a:latin typeface="Quattrocento Sans"/>
              <a:ea typeface="Quattrocento Sans"/>
              <a:cs typeface="Quattrocento Sans"/>
              <a:sym typeface="Quattrocento Sans"/>
            </a:endParaRPr>
          </a:p>
        </p:txBody>
      </p:sp>
      <p:sp>
        <p:nvSpPr>
          <p:cNvPr id="338" name="Google Shape;338;p45"/>
          <p:cNvSpPr txBox="1"/>
          <p:nvPr/>
        </p:nvSpPr>
        <p:spPr>
          <a:xfrm>
            <a:off x="0" y="4255700"/>
            <a:ext cx="2176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Quattrocento Sans"/>
                <a:ea typeface="Quattrocento Sans"/>
                <a:cs typeface="Quattrocento Sans"/>
                <a:sym typeface="Quattrocento Sans"/>
              </a:rPr>
              <a:t>the simplest way</a:t>
            </a:r>
            <a:endParaRPr sz="1800">
              <a:latin typeface="Quattrocento Sans"/>
              <a:ea typeface="Quattrocento Sans"/>
              <a:cs typeface="Quattrocento Sans"/>
              <a:sym typeface="Quattrocento Sans"/>
            </a:endParaRPr>
          </a:p>
        </p:txBody>
      </p:sp>
      <p:sp>
        <p:nvSpPr>
          <p:cNvPr id="339" name="Google Shape;339;p4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Transformer</a:t>
            </a:r>
            <a:endParaRPr/>
          </a:p>
        </p:txBody>
      </p:sp>
      <p:sp>
        <p:nvSpPr>
          <p:cNvPr id="345" name="Google Shape;345;p46"/>
          <p:cNvSpPr txBox="1"/>
          <p:nvPr>
            <p:ph idx="1" type="body"/>
          </p:nvPr>
        </p:nvSpPr>
        <p:spPr>
          <a:xfrm>
            <a:off x="776375" y="1474088"/>
            <a:ext cx="7404900" cy="693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200"/>
              <a:t>Originally introduced in the paper </a:t>
            </a:r>
            <a:r>
              <a:rPr b="1" lang="en" sz="2200" u="sng">
                <a:solidFill>
                  <a:schemeClr val="hlink"/>
                </a:solidFill>
                <a:hlinkClick r:id="rId3"/>
              </a:rPr>
              <a:t>Attention is All You Need</a:t>
            </a:r>
            <a:endParaRPr b="1" sz="2200"/>
          </a:p>
        </p:txBody>
      </p:sp>
      <p:pic>
        <p:nvPicPr>
          <p:cNvPr id="346" name="Google Shape;346;p46"/>
          <p:cNvPicPr preferRelativeResize="0"/>
          <p:nvPr/>
        </p:nvPicPr>
        <p:blipFill>
          <a:blip r:embed="rId4">
            <a:alphaModFix/>
          </a:blip>
          <a:stretch>
            <a:fillRect/>
          </a:stretch>
        </p:blipFill>
        <p:spPr>
          <a:xfrm>
            <a:off x="883525" y="2310075"/>
            <a:ext cx="7376957" cy="2528625"/>
          </a:xfrm>
          <a:prstGeom prst="rect">
            <a:avLst/>
          </a:prstGeom>
          <a:noFill/>
          <a:ln>
            <a:noFill/>
          </a:ln>
        </p:spPr>
      </p:pic>
      <p:sp>
        <p:nvSpPr>
          <p:cNvPr id="347" name="Google Shape;347;p4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Transformer</a:t>
            </a:r>
            <a:endParaRPr/>
          </a:p>
        </p:txBody>
      </p:sp>
      <p:pic>
        <p:nvPicPr>
          <p:cNvPr id="353" name="Google Shape;353;p47"/>
          <p:cNvPicPr preferRelativeResize="0"/>
          <p:nvPr/>
        </p:nvPicPr>
        <p:blipFill>
          <a:blip r:embed="rId3">
            <a:alphaModFix/>
          </a:blip>
          <a:stretch>
            <a:fillRect/>
          </a:stretch>
        </p:blipFill>
        <p:spPr>
          <a:xfrm>
            <a:off x="430525" y="1331712"/>
            <a:ext cx="3860803" cy="3506988"/>
          </a:xfrm>
          <a:prstGeom prst="rect">
            <a:avLst/>
          </a:prstGeom>
          <a:noFill/>
          <a:ln>
            <a:noFill/>
          </a:ln>
        </p:spPr>
      </p:pic>
      <p:sp>
        <p:nvSpPr>
          <p:cNvPr id="354" name="Google Shape;354;p47"/>
          <p:cNvSpPr txBox="1"/>
          <p:nvPr/>
        </p:nvSpPr>
        <p:spPr>
          <a:xfrm>
            <a:off x="0" y="4789500"/>
            <a:ext cx="334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1111"/>
                </a:solidFill>
                <a:highlight>
                  <a:srgbClr val="FDFDFD"/>
                </a:highlight>
              </a:rPr>
              <a:t>The animation is from the </a:t>
            </a:r>
            <a:r>
              <a:rPr lang="en" sz="1100">
                <a:solidFill>
                  <a:srgbClr val="2A7AE2"/>
                </a:solidFill>
                <a:highlight>
                  <a:srgbClr val="FDFDFD"/>
                </a:highlight>
                <a:uFill>
                  <a:noFill/>
                </a:uFill>
                <a:hlinkClick r:id="rId4">
                  <a:extLst>
                    <a:ext uri="{A12FA001-AC4F-418D-AE19-62706E023703}">
                      <ahyp:hlinkClr val="tx"/>
                    </a:ext>
                  </a:extLst>
                </a:hlinkClick>
              </a:rPr>
              <a:t>Google AI blog post</a:t>
            </a:r>
            <a:r>
              <a:rPr lang="en" sz="1100">
                <a:solidFill>
                  <a:srgbClr val="111111"/>
                </a:solidFill>
                <a:highlight>
                  <a:srgbClr val="FDFDFD"/>
                </a:highlight>
              </a:rPr>
              <a:t>.</a:t>
            </a:r>
            <a:endParaRPr/>
          </a:p>
        </p:txBody>
      </p:sp>
      <p:sp>
        <p:nvSpPr>
          <p:cNvPr id="355" name="Google Shape;355;p47"/>
          <p:cNvSpPr txBox="1"/>
          <p:nvPr/>
        </p:nvSpPr>
        <p:spPr>
          <a:xfrm>
            <a:off x="4369485" y="1331700"/>
            <a:ext cx="4544400" cy="35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Quattrocento Sans"/>
                <a:ea typeface="Quattrocento Sans"/>
                <a:cs typeface="Quattrocento Sans"/>
                <a:sym typeface="Quattrocento Sans"/>
              </a:rPr>
              <a:t>Encoder</a:t>
            </a:r>
            <a:r>
              <a:rPr lang="en" sz="1700">
                <a:latin typeface="Quattrocento Sans"/>
                <a:ea typeface="Quattrocento Sans"/>
                <a:cs typeface="Quattrocento Sans"/>
                <a:sym typeface="Quattrocento Sans"/>
              </a:rPr>
              <a:t>: all source tokens</a:t>
            </a:r>
            <a:endParaRPr sz="1700">
              <a:latin typeface="Quattrocento Sans"/>
              <a:ea typeface="Quattrocento Sans"/>
              <a:cs typeface="Quattrocento Sans"/>
              <a:sym typeface="Quattrocento Sans"/>
            </a:endParaRPr>
          </a:p>
          <a:p>
            <a:pPr indent="-336550" lvl="0" marL="457200" rtl="0" algn="l">
              <a:spcBef>
                <a:spcPts val="0"/>
              </a:spcBef>
              <a:spcAft>
                <a:spcPts val="0"/>
              </a:spcAft>
              <a:buSzPts val="1700"/>
              <a:buFont typeface="Quattrocento Sans"/>
              <a:buChar char="●"/>
            </a:pPr>
            <a:r>
              <a:rPr lang="en" sz="1700">
                <a:latin typeface="Quattrocento Sans"/>
                <a:ea typeface="Quattrocento Sans"/>
                <a:cs typeface="Quattrocento Sans"/>
                <a:sym typeface="Quattrocento Sans"/>
              </a:rPr>
              <a:t>Look at each other</a:t>
            </a:r>
            <a:endParaRPr sz="1700">
              <a:latin typeface="Quattrocento Sans"/>
              <a:ea typeface="Quattrocento Sans"/>
              <a:cs typeface="Quattrocento Sans"/>
              <a:sym typeface="Quattrocento Sans"/>
            </a:endParaRPr>
          </a:p>
          <a:p>
            <a:pPr indent="-336550" lvl="0" marL="457200" rtl="0" algn="l">
              <a:spcBef>
                <a:spcPts val="0"/>
              </a:spcBef>
              <a:spcAft>
                <a:spcPts val="0"/>
              </a:spcAft>
              <a:buSzPts val="1700"/>
              <a:buFont typeface="Quattrocento Sans"/>
              <a:buChar char="●"/>
            </a:pPr>
            <a:r>
              <a:rPr lang="en" sz="1700">
                <a:latin typeface="Quattrocento Sans"/>
                <a:ea typeface="Quattrocento Sans"/>
                <a:cs typeface="Quattrocento Sans"/>
                <a:sym typeface="Quattrocento Sans"/>
              </a:rPr>
              <a:t>Update </a:t>
            </a:r>
            <a:r>
              <a:rPr lang="en" sz="1700">
                <a:latin typeface="Quattrocento Sans"/>
                <a:ea typeface="Quattrocento Sans"/>
                <a:cs typeface="Quattrocento Sans"/>
                <a:sym typeface="Quattrocento Sans"/>
              </a:rPr>
              <a:t>their</a:t>
            </a:r>
            <a:r>
              <a:rPr lang="en" sz="1700">
                <a:latin typeface="Quattrocento Sans"/>
                <a:ea typeface="Quattrocento Sans"/>
                <a:cs typeface="Quattrocento Sans"/>
                <a:sym typeface="Quattrocento Sans"/>
              </a:rPr>
              <a:t> representations</a:t>
            </a:r>
            <a:endParaRPr sz="1700">
              <a:latin typeface="Quattrocento Sans"/>
              <a:ea typeface="Quattrocento Sans"/>
              <a:cs typeface="Quattrocento Sans"/>
              <a:sym typeface="Quattrocento Sans"/>
            </a:endParaRPr>
          </a:p>
          <a:p>
            <a:pPr indent="0" lvl="0" marL="0" rtl="0" algn="l">
              <a:spcBef>
                <a:spcPts val="0"/>
              </a:spcBef>
              <a:spcAft>
                <a:spcPts val="0"/>
              </a:spcAft>
              <a:buNone/>
            </a:pPr>
            <a:r>
              <a:rPr lang="en" sz="1700">
                <a:latin typeface="Quattrocento Sans"/>
                <a:ea typeface="Quattrocento Sans"/>
                <a:cs typeface="Quattrocento Sans"/>
                <a:sym typeface="Quattrocento Sans"/>
              </a:rPr>
              <a:t>Repeat N times.</a:t>
            </a:r>
            <a:endParaRPr sz="1700">
              <a:latin typeface="Quattrocento Sans"/>
              <a:ea typeface="Quattrocento Sans"/>
              <a:cs typeface="Quattrocento Sans"/>
              <a:sym typeface="Quattrocento Sans"/>
            </a:endParaRPr>
          </a:p>
          <a:p>
            <a:pPr indent="0" lvl="0" marL="0" rtl="0" algn="l">
              <a:spcBef>
                <a:spcPts val="0"/>
              </a:spcBef>
              <a:spcAft>
                <a:spcPts val="0"/>
              </a:spcAft>
              <a:buNone/>
            </a:pPr>
            <a:r>
              <a:t/>
            </a:r>
            <a:endParaRPr sz="1700">
              <a:latin typeface="Quattrocento Sans"/>
              <a:ea typeface="Quattrocento Sans"/>
              <a:cs typeface="Quattrocento Sans"/>
              <a:sym typeface="Quattrocento Sans"/>
            </a:endParaRPr>
          </a:p>
          <a:p>
            <a:pPr indent="0" lvl="0" marL="0" rtl="0" algn="l">
              <a:spcBef>
                <a:spcPts val="0"/>
              </a:spcBef>
              <a:spcAft>
                <a:spcPts val="0"/>
              </a:spcAft>
              <a:buNone/>
            </a:pPr>
            <a:r>
              <a:t/>
            </a:r>
            <a:endParaRPr sz="1700">
              <a:latin typeface="Quattrocento Sans"/>
              <a:ea typeface="Quattrocento Sans"/>
              <a:cs typeface="Quattrocento Sans"/>
              <a:sym typeface="Quattrocento Sans"/>
            </a:endParaRPr>
          </a:p>
          <a:p>
            <a:pPr indent="0" lvl="0" marL="0" rtl="0" algn="l">
              <a:spcBef>
                <a:spcPts val="0"/>
              </a:spcBef>
              <a:spcAft>
                <a:spcPts val="0"/>
              </a:spcAft>
              <a:buNone/>
            </a:pPr>
            <a:r>
              <a:rPr lang="en" sz="1700">
                <a:latin typeface="Quattrocento Sans"/>
                <a:ea typeface="Quattrocento Sans"/>
                <a:cs typeface="Quattrocento Sans"/>
                <a:sym typeface="Quattrocento Sans"/>
              </a:rPr>
              <a:t>Decoder: target token at each step</a:t>
            </a:r>
            <a:endParaRPr sz="1700">
              <a:latin typeface="Quattrocento Sans"/>
              <a:ea typeface="Quattrocento Sans"/>
              <a:cs typeface="Quattrocento Sans"/>
              <a:sym typeface="Quattrocento Sans"/>
            </a:endParaRPr>
          </a:p>
          <a:p>
            <a:pPr indent="-336550" lvl="0" marL="457200" rtl="0" algn="l">
              <a:spcBef>
                <a:spcPts val="0"/>
              </a:spcBef>
              <a:spcAft>
                <a:spcPts val="0"/>
              </a:spcAft>
              <a:buSzPts val="1700"/>
              <a:buFont typeface="Quattrocento Sans"/>
              <a:buChar char="●"/>
            </a:pPr>
            <a:r>
              <a:rPr lang="en" sz="1700">
                <a:latin typeface="Quattrocento Sans"/>
                <a:ea typeface="Quattrocento Sans"/>
                <a:cs typeface="Quattrocento Sans"/>
                <a:sym typeface="Quattrocento Sans"/>
              </a:rPr>
              <a:t>Looks at previous target representations</a:t>
            </a:r>
            <a:endParaRPr sz="1700">
              <a:latin typeface="Quattrocento Sans"/>
              <a:ea typeface="Quattrocento Sans"/>
              <a:cs typeface="Quattrocento Sans"/>
              <a:sym typeface="Quattrocento Sans"/>
            </a:endParaRPr>
          </a:p>
          <a:p>
            <a:pPr indent="-336550" lvl="0" marL="457200" rtl="0" algn="l">
              <a:spcBef>
                <a:spcPts val="0"/>
              </a:spcBef>
              <a:spcAft>
                <a:spcPts val="0"/>
              </a:spcAft>
              <a:buSzPts val="1700"/>
              <a:buFont typeface="Quattrocento Sans"/>
              <a:buChar char="●"/>
            </a:pPr>
            <a:r>
              <a:rPr lang="en" sz="1700">
                <a:latin typeface="Quattrocento Sans"/>
                <a:ea typeface="Quattrocento Sans"/>
                <a:cs typeface="Quattrocento Sans"/>
                <a:sym typeface="Quattrocento Sans"/>
              </a:rPr>
              <a:t>Looks at source representations</a:t>
            </a:r>
            <a:endParaRPr sz="1700">
              <a:latin typeface="Quattrocento Sans"/>
              <a:ea typeface="Quattrocento Sans"/>
              <a:cs typeface="Quattrocento Sans"/>
              <a:sym typeface="Quattrocento Sans"/>
            </a:endParaRPr>
          </a:p>
          <a:p>
            <a:pPr indent="-336550" lvl="0" marL="457200" rtl="0" algn="l">
              <a:spcBef>
                <a:spcPts val="0"/>
              </a:spcBef>
              <a:spcAft>
                <a:spcPts val="0"/>
              </a:spcAft>
              <a:buSzPts val="1700"/>
              <a:buFont typeface="Quattrocento Sans"/>
              <a:buChar char="●"/>
            </a:pPr>
            <a:r>
              <a:rPr lang="en" sz="1700">
                <a:latin typeface="Quattrocento Sans"/>
                <a:ea typeface="Quattrocento Sans"/>
                <a:cs typeface="Quattrocento Sans"/>
                <a:sym typeface="Quattrocento Sans"/>
              </a:rPr>
              <a:t>Update its representation</a:t>
            </a:r>
            <a:endParaRPr sz="1700">
              <a:latin typeface="Quattrocento Sans"/>
              <a:ea typeface="Quattrocento Sans"/>
              <a:cs typeface="Quattrocento Sans"/>
              <a:sym typeface="Quattrocento Sans"/>
            </a:endParaRPr>
          </a:p>
          <a:p>
            <a:pPr indent="0" lvl="0" marL="0" rtl="0" algn="l">
              <a:spcBef>
                <a:spcPts val="0"/>
              </a:spcBef>
              <a:spcAft>
                <a:spcPts val="0"/>
              </a:spcAft>
              <a:buNone/>
            </a:pPr>
            <a:r>
              <a:rPr lang="en" sz="1700">
                <a:latin typeface="Quattrocento Sans"/>
                <a:ea typeface="Quattrocento Sans"/>
                <a:cs typeface="Quattrocento Sans"/>
                <a:sym typeface="Quattrocento Sans"/>
              </a:rPr>
              <a:t>Repeat M times.</a:t>
            </a:r>
            <a:endParaRPr sz="1700">
              <a:latin typeface="Quattrocento Sans"/>
              <a:ea typeface="Quattrocento Sans"/>
              <a:cs typeface="Quattrocento Sans"/>
              <a:sym typeface="Quattrocento Sans"/>
            </a:endParaRPr>
          </a:p>
        </p:txBody>
      </p:sp>
      <p:sp>
        <p:nvSpPr>
          <p:cNvPr id="356" name="Google Shape;356;p4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Transformer</a:t>
            </a:r>
            <a:endParaRPr/>
          </a:p>
        </p:txBody>
      </p:sp>
      <p:pic>
        <p:nvPicPr>
          <p:cNvPr id="362" name="Google Shape;362;p48"/>
          <p:cNvPicPr preferRelativeResize="0"/>
          <p:nvPr/>
        </p:nvPicPr>
        <p:blipFill>
          <a:blip r:embed="rId3">
            <a:alphaModFix/>
          </a:blip>
          <a:stretch>
            <a:fillRect/>
          </a:stretch>
        </p:blipFill>
        <p:spPr>
          <a:xfrm>
            <a:off x="853050" y="1430425"/>
            <a:ext cx="7265748" cy="3380400"/>
          </a:xfrm>
          <a:prstGeom prst="rect">
            <a:avLst/>
          </a:prstGeom>
          <a:noFill/>
          <a:ln>
            <a:noFill/>
          </a:ln>
        </p:spPr>
      </p:pic>
      <p:sp>
        <p:nvSpPr>
          <p:cNvPr id="363" name="Google Shape;363;p4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Transformer</a:t>
            </a:r>
            <a:endParaRPr/>
          </a:p>
        </p:txBody>
      </p:sp>
      <p:sp>
        <p:nvSpPr>
          <p:cNvPr id="369" name="Google Shape;369;p49"/>
          <p:cNvSpPr txBox="1"/>
          <p:nvPr>
            <p:ph idx="1" type="body"/>
          </p:nvPr>
        </p:nvSpPr>
        <p:spPr>
          <a:xfrm>
            <a:off x="612300" y="1624688"/>
            <a:ext cx="8350200" cy="850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700"/>
              <a:t>In Transformer, the sequence attends to itself to derive context-aware representations.</a:t>
            </a:r>
            <a:endParaRPr sz="1700"/>
          </a:p>
          <a:p>
            <a:pPr indent="0" lvl="0" marL="0" rtl="0" algn="ctr">
              <a:spcBef>
                <a:spcPts val="600"/>
              </a:spcBef>
              <a:spcAft>
                <a:spcPts val="0"/>
              </a:spcAft>
              <a:buNone/>
            </a:pPr>
            <a:r>
              <a:rPr lang="en" sz="1700"/>
              <a:t>=&gt; </a:t>
            </a:r>
            <a:r>
              <a:rPr lang="en" sz="1700"/>
              <a:t>hence the name </a:t>
            </a:r>
            <a:r>
              <a:rPr b="1" lang="en" sz="1700"/>
              <a:t>Self-Attention</a:t>
            </a:r>
            <a:endParaRPr b="1" sz="1700"/>
          </a:p>
        </p:txBody>
      </p:sp>
      <p:pic>
        <p:nvPicPr>
          <p:cNvPr id="370" name="Google Shape;370;p49"/>
          <p:cNvPicPr preferRelativeResize="0"/>
          <p:nvPr/>
        </p:nvPicPr>
        <p:blipFill>
          <a:blip r:embed="rId3">
            <a:alphaModFix/>
          </a:blip>
          <a:stretch>
            <a:fillRect/>
          </a:stretch>
        </p:blipFill>
        <p:spPr>
          <a:xfrm>
            <a:off x="152400" y="2988937"/>
            <a:ext cx="8839204" cy="1182589"/>
          </a:xfrm>
          <a:prstGeom prst="rect">
            <a:avLst/>
          </a:prstGeom>
          <a:noFill/>
          <a:ln>
            <a:noFill/>
          </a:ln>
        </p:spPr>
      </p:pic>
      <p:sp>
        <p:nvSpPr>
          <p:cNvPr id="371" name="Google Shape;371;p4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Transformer</a:t>
            </a:r>
            <a:endParaRPr/>
          </a:p>
        </p:txBody>
      </p:sp>
      <p:sp>
        <p:nvSpPr>
          <p:cNvPr id="377" name="Google Shape;377;p50"/>
          <p:cNvSpPr txBox="1"/>
          <p:nvPr>
            <p:ph idx="1" type="body"/>
          </p:nvPr>
        </p:nvSpPr>
        <p:spPr>
          <a:xfrm>
            <a:off x="843475" y="1616475"/>
            <a:ext cx="40641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200"/>
              <a:t>Architecture</a:t>
            </a:r>
            <a:endParaRPr b="1" sz="2200"/>
          </a:p>
          <a:p>
            <a:pPr indent="0" lvl="0" marL="0" rtl="0" algn="l">
              <a:spcBef>
                <a:spcPts val="600"/>
              </a:spcBef>
              <a:spcAft>
                <a:spcPts val="0"/>
              </a:spcAft>
              <a:buNone/>
            </a:pPr>
            <a:r>
              <a:t/>
            </a:r>
            <a:endParaRPr b="1" sz="2200"/>
          </a:p>
          <a:p>
            <a:pPr indent="0" lvl="0" marL="0" rtl="0" algn="just">
              <a:spcBef>
                <a:spcPts val="600"/>
              </a:spcBef>
              <a:spcAft>
                <a:spcPts val="0"/>
              </a:spcAft>
              <a:buNone/>
            </a:pPr>
            <a:r>
              <a:rPr lang="en" sz="2000"/>
              <a:t>Don’t worry, we will go through each block. By the end, you will be able to implement the whole architecture.</a:t>
            </a:r>
            <a:endParaRPr sz="2000"/>
          </a:p>
        </p:txBody>
      </p:sp>
      <p:pic>
        <p:nvPicPr>
          <p:cNvPr id="378" name="Google Shape;378;p50"/>
          <p:cNvPicPr preferRelativeResize="0"/>
          <p:nvPr/>
        </p:nvPicPr>
        <p:blipFill>
          <a:blip r:embed="rId3">
            <a:alphaModFix/>
          </a:blip>
          <a:stretch>
            <a:fillRect/>
          </a:stretch>
        </p:blipFill>
        <p:spPr>
          <a:xfrm>
            <a:off x="5536750" y="0"/>
            <a:ext cx="3521670" cy="5143501"/>
          </a:xfrm>
          <a:prstGeom prst="rect">
            <a:avLst/>
          </a:prstGeom>
          <a:noFill/>
          <a:ln>
            <a:noFill/>
          </a:ln>
        </p:spPr>
      </p:pic>
      <p:sp>
        <p:nvSpPr>
          <p:cNvPr id="379" name="Google Shape;379;p5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Multi-head Attention</a:t>
            </a:r>
            <a:endParaRPr/>
          </a:p>
        </p:txBody>
      </p:sp>
      <p:sp>
        <p:nvSpPr>
          <p:cNvPr id="385" name="Google Shape;385;p51"/>
          <p:cNvSpPr txBox="1"/>
          <p:nvPr>
            <p:ph idx="1" type="body"/>
          </p:nvPr>
        </p:nvSpPr>
        <p:spPr>
          <a:xfrm>
            <a:off x="1428150" y="2507875"/>
            <a:ext cx="2760600" cy="894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rgbClr val="111111"/>
                </a:solidFill>
                <a:highlight>
                  <a:srgbClr val="FDFDFD"/>
                </a:highlight>
              </a:rPr>
              <a:t>look at other tokens and gather information</a:t>
            </a:r>
            <a:endParaRPr sz="1900">
              <a:solidFill>
                <a:srgbClr val="111111"/>
              </a:solidFill>
              <a:highlight>
                <a:srgbClr val="FDFDFD"/>
              </a:highlight>
            </a:endParaRPr>
          </a:p>
        </p:txBody>
      </p:sp>
      <p:pic>
        <p:nvPicPr>
          <p:cNvPr id="386" name="Google Shape;386;p51"/>
          <p:cNvPicPr preferRelativeResize="0"/>
          <p:nvPr/>
        </p:nvPicPr>
        <p:blipFill>
          <a:blip r:embed="rId3">
            <a:alphaModFix/>
          </a:blip>
          <a:stretch>
            <a:fillRect/>
          </a:stretch>
        </p:blipFill>
        <p:spPr>
          <a:xfrm>
            <a:off x="5143775" y="0"/>
            <a:ext cx="3521670" cy="5143501"/>
          </a:xfrm>
          <a:prstGeom prst="rect">
            <a:avLst/>
          </a:prstGeom>
          <a:noFill/>
          <a:ln>
            <a:noFill/>
          </a:ln>
        </p:spPr>
      </p:pic>
      <p:cxnSp>
        <p:nvCxnSpPr>
          <p:cNvPr id="387" name="Google Shape;387;p51"/>
          <p:cNvCxnSpPr/>
          <p:nvPr/>
        </p:nvCxnSpPr>
        <p:spPr>
          <a:xfrm>
            <a:off x="4610350" y="2952150"/>
            <a:ext cx="1159800" cy="287700"/>
          </a:xfrm>
          <a:prstGeom prst="straightConnector1">
            <a:avLst/>
          </a:prstGeom>
          <a:noFill/>
          <a:ln cap="flat" cmpd="sng" w="19050">
            <a:solidFill>
              <a:srgbClr val="FFCD00"/>
            </a:solidFill>
            <a:prstDash val="solid"/>
            <a:round/>
            <a:headEnd len="med" w="med" type="none"/>
            <a:tailEnd len="med" w="med" type="triangle"/>
          </a:ln>
        </p:spPr>
      </p:cxnSp>
      <p:cxnSp>
        <p:nvCxnSpPr>
          <p:cNvPr id="388" name="Google Shape;388;p51"/>
          <p:cNvCxnSpPr/>
          <p:nvPr/>
        </p:nvCxnSpPr>
        <p:spPr>
          <a:xfrm flipH="1" rot="10800000">
            <a:off x="4581575" y="2319450"/>
            <a:ext cx="2472900" cy="632700"/>
          </a:xfrm>
          <a:prstGeom prst="straightConnector1">
            <a:avLst/>
          </a:prstGeom>
          <a:noFill/>
          <a:ln cap="flat" cmpd="sng" w="19050">
            <a:solidFill>
              <a:srgbClr val="FFCD00"/>
            </a:solidFill>
            <a:prstDash val="solid"/>
            <a:round/>
            <a:headEnd len="med" w="med" type="none"/>
            <a:tailEnd len="med" w="med" type="triangle"/>
          </a:ln>
        </p:spPr>
      </p:cxnSp>
      <p:sp>
        <p:nvSpPr>
          <p:cNvPr id="389" name="Google Shape;389;p5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2"/>
          <p:cNvPicPr preferRelativeResize="0"/>
          <p:nvPr/>
        </p:nvPicPr>
        <p:blipFill rotWithShape="1">
          <a:blip r:embed="rId3">
            <a:alphaModFix/>
          </a:blip>
          <a:srcRect b="4775" l="0" r="0" t="14009"/>
          <a:stretch/>
        </p:blipFill>
        <p:spPr>
          <a:xfrm>
            <a:off x="4849925" y="1216700"/>
            <a:ext cx="3317650" cy="3747701"/>
          </a:xfrm>
          <a:prstGeom prst="rect">
            <a:avLst/>
          </a:prstGeom>
          <a:noFill/>
          <a:ln>
            <a:noFill/>
          </a:ln>
        </p:spPr>
      </p:pic>
      <p:sp>
        <p:nvSpPr>
          <p:cNvPr id="395" name="Google Shape;395;p52"/>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Multi-head </a:t>
            </a:r>
            <a:r>
              <a:rPr lang="en">
                <a:highlight>
                  <a:schemeClr val="accent1"/>
                </a:highlight>
              </a:rPr>
              <a:t>Attention</a:t>
            </a:r>
            <a:endParaRPr>
              <a:highlight>
                <a:schemeClr val="accent1"/>
              </a:highlight>
            </a:endParaRPr>
          </a:p>
        </p:txBody>
      </p:sp>
      <p:cxnSp>
        <p:nvCxnSpPr>
          <p:cNvPr id="396" name="Google Shape;396;p52"/>
          <p:cNvCxnSpPr/>
          <p:nvPr/>
        </p:nvCxnSpPr>
        <p:spPr>
          <a:xfrm rot="10800000">
            <a:off x="3441000" y="1370575"/>
            <a:ext cx="0" cy="441000"/>
          </a:xfrm>
          <a:prstGeom prst="straightConnector1">
            <a:avLst/>
          </a:prstGeom>
          <a:noFill/>
          <a:ln cap="flat" cmpd="sng" w="19050">
            <a:solidFill>
              <a:srgbClr val="FFCD00"/>
            </a:solidFill>
            <a:prstDash val="solid"/>
            <a:round/>
            <a:headEnd len="med" w="med" type="none"/>
            <a:tailEnd len="med" w="med" type="triangle"/>
          </a:ln>
        </p:spPr>
      </p:cxnSp>
      <p:sp>
        <p:nvSpPr>
          <p:cNvPr id="397" name="Google Shape;397;p52"/>
          <p:cNvSpPr txBox="1"/>
          <p:nvPr>
            <p:ph idx="1" type="body"/>
          </p:nvPr>
        </p:nvSpPr>
        <p:spPr>
          <a:xfrm>
            <a:off x="1428150" y="2507875"/>
            <a:ext cx="2760600" cy="894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rgbClr val="111111"/>
                </a:solidFill>
                <a:highlight>
                  <a:srgbClr val="FDFDFD"/>
                </a:highlight>
              </a:rPr>
              <a:t>look at other tokens and gather information</a:t>
            </a:r>
            <a:endParaRPr sz="1900">
              <a:solidFill>
                <a:srgbClr val="111111"/>
              </a:solidFill>
              <a:highlight>
                <a:srgbClr val="FDFDFD"/>
              </a:highlight>
            </a:endParaRPr>
          </a:p>
        </p:txBody>
      </p:sp>
      <p:sp>
        <p:nvSpPr>
          <p:cNvPr id="398" name="Google Shape;398;p5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language modelling ?</a:t>
            </a:r>
            <a:endParaRPr/>
          </a:p>
        </p:txBody>
      </p:sp>
      <p:sp>
        <p:nvSpPr>
          <p:cNvPr id="109" name="Google Shape;109;p17"/>
          <p:cNvSpPr txBox="1"/>
          <p:nvPr>
            <p:ph idx="1" type="body"/>
          </p:nvPr>
        </p:nvSpPr>
        <p:spPr>
          <a:xfrm>
            <a:off x="1381250" y="1616472"/>
            <a:ext cx="6809700" cy="1032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Language Modelling is the task of predicting what word comes next.</a:t>
            </a:r>
            <a:endParaRPr/>
          </a:p>
          <a:p>
            <a:pPr indent="0" lvl="0" marL="0" rtl="0" algn="l">
              <a:spcBef>
                <a:spcPts val="600"/>
              </a:spcBef>
              <a:spcAft>
                <a:spcPts val="0"/>
              </a:spcAft>
              <a:buNone/>
            </a:pPr>
            <a:r>
              <a:t/>
            </a:r>
            <a:endParaRPr/>
          </a:p>
        </p:txBody>
      </p:sp>
      <p:sp>
        <p:nvSpPr>
          <p:cNvPr id="110" name="Google Shape;110;p17"/>
          <p:cNvSpPr txBox="1"/>
          <p:nvPr>
            <p:ph idx="1" type="body"/>
          </p:nvPr>
        </p:nvSpPr>
        <p:spPr>
          <a:xfrm>
            <a:off x="571550" y="3833225"/>
            <a:ext cx="8429100" cy="1032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A system that calculate this is called a </a:t>
            </a:r>
            <a:r>
              <a:rPr lang="en">
                <a:highlight>
                  <a:srgbClr val="FFCD00"/>
                </a:highlight>
              </a:rPr>
              <a:t>Language Model</a:t>
            </a:r>
            <a:r>
              <a:rPr lang="en"/>
              <a:t>.</a:t>
            </a:r>
            <a:endParaRPr/>
          </a:p>
          <a:p>
            <a:pPr indent="0" lvl="0" marL="0" rtl="0" algn="ctr">
              <a:spcBef>
                <a:spcPts val="600"/>
              </a:spcBef>
              <a:spcAft>
                <a:spcPts val="0"/>
              </a:spcAft>
              <a:buNone/>
            </a:pPr>
            <a:r>
              <a:t/>
            </a:r>
            <a:endParaRPr/>
          </a:p>
        </p:txBody>
      </p:sp>
      <p:pic>
        <p:nvPicPr>
          <p:cNvPr id="111" name="Google Shape;111;p17"/>
          <p:cNvPicPr preferRelativeResize="0"/>
          <p:nvPr/>
        </p:nvPicPr>
        <p:blipFill>
          <a:blip r:embed="rId3">
            <a:alphaModFix/>
          </a:blip>
          <a:stretch>
            <a:fillRect/>
          </a:stretch>
        </p:blipFill>
        <p:spPr>
          <a:xfrm>
            <a:off x="2467200" y="2735550"/>
            <a:ext cx="4209601" cy="579100"/>
          </a:xfrm>
          <a:prstGeom prst="rect">
            <a:avLst/>
          </a:prstGeom>
          <a:noFill/>
          <a:ln>
            <a:noFill/>
          </a:ln>
        </p:spPr>
      </p:pic>
      <p:sp>
        <p:nvSpPr>
          <p:cNvPr id="112" name="Google Shape;112;p1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Self-Attention</a:t>
            </a:r>
            <a:endParaRPr/>
          </a:p>
        </p:txBody>
      </p:sp>
      <p:pic>
        <p:nvPicPr>
          <p:cNvPr id="404" name="Google Shape;404;p53"/>
          <p:cNvPicPr preferRelativeResize="0"/>
          <p:nvPr/>
        </p:nvPicPr>
        <p:blipFill rotWithShape="1">
          <a:blip r:embed="rId3">
            <a:alphaModFix/>
          </a:blip>
          <a:srcRect b="0" l="60046" r="0" t="0"/>
          <a:stretch/>
        </p:blipFill>
        <p:spPr>
          <a:xfrm>
            <a:off x="5185425" y="1347275"/>
            <a:ext cx="2439352" cy="3684800"/>
          </a:xfrm>
          <a:prstGeom prst="rect">
            <a:avLst/>
          </a:prstGeom>
          <a:noFill/>
          <a:ln>
            <a:noFill/>
          </a:ln>
        </p:spPr>
      </p:pic>
      <p:pic>
        <p:nvPicPr>
          <p:cNvPr id="405" name="Google Shape;405;p53"/>
          <p:cNvPicPr preferRelativeResize="0"/>
          <p:nvPr/>
        </p:nvPicPr>
        <p:blipFill rotWithShape="1">
          <a:blip r:embed="rId3">
            <a:alphaModFix/>
          </a:blip>
          <a:srcRect b="22601" l="0" r="42449" t="7682"/>
          <a:stretch/>
        </p:blipFill>
        <p:spPr>
          <a:xfrm>
            <a:off x="914425" y="1395200"/>
            <a:ext cx="3513800" cy="2568751"/>
          </a:xfrm>
          <a:prstGeom prst="rect">
            <a:avLst/>
          </a:prstGeom>
          <a:noFill/>
          <a:ln>
            <a:noFill/>
          </a:ln>
        </p:spPr>
      </p:pic>
      <p:pic>
        <p:nvPicPr>
          <p:cNvPr id="406" name="Google Shape;406;p53"/>
          <p:cNvPicPr preferRelativeResize="0"/>
          <p:nvPr/>
        </p:nvPicPr>
        <p:blipFill>
          <a:blip r:embed="rId4">
            <a:alphaModFix/>
          </a:blip>
          <a:stretch>
            <a:fillRect/>
          </a:stretch>
        </p:blipFill>
        <p:spPr>
          <a:xfrm>
            <a:off x="914425" y="4027450"/>
            <a:ext cx="3235851" cy="986900"/>
          </a:xfrm>
          <a:prstGeom prst="rect">
            <a:avLst/>
          </a:prstGeom>
          <a:noFill/>
          <a:ln>
            <a:noFill/>
          </a:ln>
        </p:spPr>
      </p:pic>
      <p:sp>
        <p:nvSpPr>
          <p:cNvPr id="407" name="Google Shape;407;p5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Self-Attention</a:t>
            </a:r>
            <a:endParaRPr/>
          </a:p>
        </p:txBody>
      </p:sp>
      <p:sp>
        <p:nvSpPr>
          <p:cNvPr id="413" name="Google Shape;413;p54"/>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Hands-on: Finish part 1</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u="sng">
                <a:solidFill>
                  <a:schemeClr val="hlink"/>
                </a:solidFill>
                <a:hlinkClick r:id="rId3"/>
              </a:rPr>
              <a:t>https://colab.research.google.com/drive/1v1kAciuqsrmxedL3lETHUZBDPTk28Jj7?usp=sharing</a:t>
            </a:r>
            <a:endParaRPr/>
          </a:p>
        </p:txBody>
      </p:sp>
      <p:sp>
        <p:nvSpPr>
          <p:cNvPr id="414" name="Google Shape;414;p5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5"/>
          <p:cNvPicPr preferRelativeResize="0"/>
          <p:nvPr/>
        </p:nvPicPr>
        <p:blipFill rotWithShape="1">
          <a:blip r:embed="rId3">
            <a:alphaModFix/>
          </a:blip>
          <a:srcRect b="4775" l="0" r="0" t="14009"/>
          <a:stretch/>
        </p:blipFill>
        <p:spPr>
          <a:xfrm>
            <a:off x="4878675" y="1264600"/>
            <a:ext cx="3317650" cy="3747701"/>
          </a:xfrm>
          <a:prstGeom prst="rect">
            <a:avLst/>
          </a:prstGeom>
          <a:noFill/>
          <a:ln>
            <a:noFill/>
          </a:ln>
        </p:spPr>
      </p:pic>
      <p:sp>
        <p:nvSpPr>
          <p:cNvPr id="420" name="Google Shape;420;p5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1"/>
                </a:highlight>
              </a:rPr>
              <a:t>Multi-head</a:t>
            </a:r>
            <a:r>
              <a:rPr lang="en"/>
              <a:t> Attention</a:t>
            </a:r>
            <a:endParaRPr/>
          </a:p>
        </p:txBody>
      </p:sp>
      <p:sp>
        <p:nvSpPr>
          <p:cNvPr id="421" name="Google Shape;421;p55"/>
          <p:cNvSpPr txBox="1"/>
          <p:nvPr>
            <p:ph idx="1" type="body"/>
          </p:nvPr>
        </p:nvSpPr>
        <p:spPr>
          <a:xfrm>
            <a:off x="1428150" y="2507875"/>
            <a:ext cx="2760600" cy="894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rgbClr val="111111"/>
                </a:solidFill>
                <a:highlight>
                  <a:srgbClr val="FDFDFD"/>
                </a:highlight>
              </a:rPr>
              <a:t>look at other tokens and gather information</a:t>
            </a:r>
            <a:endParaRPr sz="1900">
              <a:solidFill>
                <a:srgbClr val="111111"/>
              </a:solidFill>
              <a:highlight>
                <a:srgbClr val="FDFDFD"/>
              </a:highlight>
            </a:endParaRPr>
          </a:p>
        </p:txBody>
      </p:sp>
      <p:cxnSp>
        <p:nvCxnSpPr>
          <p:cNvPr id="422" name="Google Shape;422;p55"/>
          <p:cNvCxnSpPr/>
          <p:nvPr/>
        </p:nvCxnSpPr>
        <p:spPr>
          <a:xfrm rot="10800000">
            <a:off x="2233325" y="1331700"/>
            <a:ext cx="0" cy="441000"/>
          </a:xfrm>
          <a:prstGeom prst="straightConnector1">
            <a:avLst/>
          </a:prstGeom>
          <a:noFill/>
          <a:ln cap="flat" cmpd="sng" w="19050">
            <a:solidFill>
              <a:srgbClr val="FFCD00"/>
            </a:solidFill>
            <a:prstDash val="solid"/>
            <a:round/>
            <a:headEnd len="med" w="med" type="none"/>
            <a:tailEnd len="med" w="med" type="triangle"/>
          </a:ln>
        </p:spPr>
      </p:cxnSp>
      <p:sp>
        <p:nvSpPr>
          <p:cNvPr id="423" name="Google Shape;423;p5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Multi-head Attention</a:t>
            </a:r>
            <a:endParaRPr/>
          </a:p>
        </p:txBody>
      </p:sp>
      <p:sp>
        <p:nvSpPr>
          <p:cNvPr id="429" name="Google Shape;429;p56"/>
          <p:cNvSpPr txBox="1"/>
          <p:nvPr>
            <p:ph idx="1" type="body"/>
          </p:nvPr>
        </p:nvSpPr>
        <p:spPr>
          <a:xfrm>
            <a:off x="597875" y="1606900"/>
            <a:ext cx="3878400" cy="3112200"/>
          </a:xfrm>
          <a:prstGeom prst="rect">
            <a:avLst/>
          </a:prstGeom>
        </p:spPr>
        <p:txBody>
          <a:bodyPr anchorCtr="0" anchor="ctr" bIns="91425" lIns="91425" spcFirstLastPara="1" rIns="91425" wrap="square" tIns="91425">
            <a:noAutofit/>
          </a:bodyPr>
          <a:lstStyle/>
          <a:p>
            <a:pPr indent="0" lvl="0" marL="0" rtl="0" algn="just">
              <a:spcBef>
                <a:spcPts val="600"/>
              </a:spcBef>
              <a:spcAft>
                <a:spcPts val="0"/>
              </a:spcAft>
              <a:buNone/>
            </a:pPr>
            <a:r>
              <a:rPr b="1" lang="en" sz="1800"/>
              <a:t>Motivation</a:t>
            </a:r>
            <a:r>
              <a:rPr lang="en" sz="1800"/>
              <a:t>: each word can be a part of many relations</a:t>
            </a:r>
            <a:endParaRPr sz="1800"/>
          </a:p>
          <a:p>
            <a:pPr indent="0" lvl="0" marL="0" rtl="0" algn="just">
              <a:spcBef>
                <a:spcPts val="600"/>
              </a:spcBef>
              <a:spcAft>
                <a:spcPts val="0"/>
              </a:spcAft>
              <a:buNone/>
            </a:pPr>
            <a:r>
              <a:t/>
            </a:r>
            <a:endParaRPr sz="1800"/>
          </a:p>
          <a:p>
            <a:pPr indent="0" lvl="0" marL="0" rtl="0" algn="just">
              <a:spcBef>
                <a:spcPts val="600"/>
              </a:spcBef>
              <a:spcAft>
                <a:spcPts val="0"/>
              </a:spcAft>
              <a:buNone/>
            </a:pPr>
            <a:r>
              <a:rPr lang="en" sz="1800"/>
              <a:t>Several “heads” work independently allows the model to </a:t>
            </a:r>
            <a:r>
              <a:rPr b="1" lang="en" sz="1800"/>
              <a:t>focus on d</a:t>
            </a:r>
            <a:r>
              <a:rPr b="1" lang="en" sz="1800"/>
              <a:t>ifferent things</a:t>
            </a:r>
            <a:endParaRPr b="1" sz="1800"/>
          </a:p>
        </p:txBody>
      </p:sp>
      <p:pic>
        <p:nvPicPr>
          <p:cNvPr id="430" name="Google Shape;430;p56"/>
          <p:cNvPicPr preferRelativeResize="0"/>
          <p:nvPr/>
        </p:nvPicPr>
        <p:blipFill>
          <a:blip r:embed="rId3">
            <a:alphaModFix/>
          </a:blip>
          <a:stretch>
            <a:fillRect/>
          </a:stretch>
        </p:blipFill>
        <p:spPr>
          <a:xfrm>
            <a:off x="4572000" y="806725"/>
            <a:ext cx="3971450" cy="4143500"/>
          </a:xfrm>
          <a:prstGeom prst="rect">
            <a:avLst/>
          </a:prstGeom>
          <a:noFill/>
          <a:ln>
            <a:noFill/>
          </a:ln>
        </p:spPr>
      </p:pic>
      <p:sp>
        <p:nvSpPr>
          <p:cNvPr id="431" name="Google Shape;431;p5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7"/>
          <p:cNvPicPr preferRelativeResize="0"/>
          <p:nvPr/>
        </p:nvPicPr>
        <p:blipFill>
          <a:blip r:embed="rId3">
            <a:alphaModFix/>
          </a:blip>
          <a:stretch>
            <a:fillRect/>
          </a:stretch>
        </p:blipFill>
        <p:spPr>
          <a:xfrm>
            <a:off x="4628675" y="1331712"/>
            <a:ext cx="4362925" cy="3299731"/>
          </a:xfrm>
          <a:prstGeom prst="rect">
            <a:avLst/>
          </a:prstGeom>
          <a:noFill/>
          <a:ln>
            <a:noFill/>
          </a:ln>
        </p:spPr>
      </p:pic>
      <p:sp>
        <p:nvSpPr>
          <p:cNvPr id="437" name="Google Shape;437;p5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Multi-head Attention</a:t>
            </a:r>
            <a:endParaRPr/>
          </a:p>
        </p:txBody>
      </p:sp>
      <p:sp>
        <p:nvSpPr>
          <p:cNvPr id="438" name="Google Shape;438;p57"/>
          <p:cNvSpPr txBox="1"/>
          <p:nvPr>
            <p:ph idx="1" type="body"/>
          </p:nvPr>
        </p:nvSpPr>
        <p:spPr>
          <a:xfrm>
            <a:off x="502025" y="1606900"/>
            <a:ext cx="3878400" cy="1364400"/>
          </a:xfrm>
          <a:prstGeom prst="rect">
            <a:avLst/>
          </a:prstGeom>
        </p:spPr>
        <p:txBody>
          <a:bodyPr anchorCtr="0" anchor="ctr" bIns="91425" lIns="91425" spcFirstLastPara="1" rIns="91425" wrap="square" tIns="91425">
            <a:noAutofit/>
          </a:bodyPr>
          <a:lstStyle/>
          <a:p>
            <a:pPr indent="0" lvl="0" marL="0" rtl="0" algn="just">
              <a:spcBef>
                <a:spcPts val="600"/>
              </a:spcBef>
              <a:spcAft>
                <a:spcPts val="0"/>
              </a:spcAft>
              <a:buNone/>
            </a:pPr>
            <a:r>
              <a:rPr lang="en" sz="1800"/>
              <a:t>In implementation, the q, k and v are splitted into several parts =&gt; the output dimensions remain the same</a:t>
            </a:r>
            <a:endParaRPr sz="1800"/>
          </a:p>
        </p:txBody>
      </p:sp>
      <p:pic>
        <p:nvPicPr>
          <p:cNvPr id="439" name="Google Shape;439;p57"/>
          <p:cNvPicPr preferRelativeResize="0"/>
          <p:nvPr/>
        </p:nvPicPr>
        <p:blipFill>
          <a:blip r:embed="rId4">
            <a:alphaModFix/>
          </a:blip>
          <a:stretch>
            <a:fillRect/>
          </a:stretch>
        </p:blipFill>
        <p:spPr>
          <a:xfrm>
            <a:off x="502026" y="3745178"/>
            <a:ext cx="4407148" cy="206575"/>
          </a:xfrm>
          <a:prstGeom prst="rect">
            <a:avLst/>
          </a:prstGeom>
          <a:noFill/>
          <a:ln>
            <a:noFill/>
          </a:ln>
        </p:spPr>
      </p:pic>
      <p:pic>
        <p:nvPicPr>
          <p:cNvPr id="440" name="Google Shape;440;p57"/>
          <p:cNvPicPr preferRelativeResize="0"/>
          <p:nvPr/>
        </p:nvPicPr>
        <p:blipFill>
          <a:blip r:embed="rId5">
            <a:alphaModFix/>
          </a:blip>
          <a:stretch>
            <a:fillRect/>
          </a:stretch>
        </p:blipFill>
        <p:spPr>
          <a:xfrm>
            <a:off x="1144225" y="4041400"/>
            <a:ext cx="3122750" cy="279300"/>
          </a:xfrm>
          <a:prstGeom prst="rect">
            <a:avLst/>
          </a:prstGeom>
          <a:noFill/>
          <a:ln>
            <a:noFill/>
          </a:ln>
        </p:spPr>
      </p:pic>
      <p:sp>
        <p:nvSpPr>
          <p:cNvPr id="441" name="Google Shape;441;p5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Multi-head Attention</a:t>
            </a:r>
            <a:endParaRPr/>
          </a:p>
        </p:txBody>
      </p:sp>
      <p:sp>
        <p:nvSpPr>
          <p:cNvPr id="447" name="Google Shape;447;p58"/>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Hands-on: Finish part 2</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u="sng">
                <a:solidFill>
                  <a:schemeClr val="hlink"/>
                </a:solidFill>
                <a:hlinkClick r:id="rId3"/>
              </a:rPr>
              <a:t>https://colab.research.google.com/drive/1v1kAciuqsrmxedL3lETHUZBDPTk28Jj7?usp=sharing</a:t>
            </a:r>
            <a:endParaRPr/>
          </a:p>
        </p:txBody>
      </p:sp>
      <p:sp>
        <p:nvSpPr>
          <p:cNvPr id="448" name="Google Shape;448;p5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9"/>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Feed Forward, Add &amp; Norm</a:t>
            </a:r>
            <a:endParaRPr/>
          </a:p>
        </p:txBody>
      </p:sp>
      <p:sp>
        <p:nvSpPr>
          <p:cNvPr id="454" name="Google Shape;454;p59"/>
          <p:cNvSpPr txBox="1"/>
          <p:nvPr>
            <p:ph idx="1" type="body"/>
          </p:nvPr>
        </p:nvSpPr>
        <p:spPr>
          <a:xfrm>
            <a:off x="1381250" y="2504800"/>
            <a:ext cx="3190800" cy="894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100"/>
              </a:spcAft>
              <a:buNone/>
            </a:pPr>
            <a:r>
              <a:rPr lang="en" sz="1900">
                <a:solidFill>
                  <a:srgbClr val="111111"/>
                </a:solidFill>
                <a:highlight>
                  <a:srgbClr val="FDFDFD"/>
                </a:highlight>
              </a:rPr>
              <a:t>take a moment to think and process the information</a:t>
            </a:r>
            <a:endParaRPr sz="1900"/>
          </a:p>
        </p:txBody>
      </p:sp>
      <p:pic>
        <p:nvPicPr>
          <p:cNvPr id="455" name="Google Shape;455;p59"/>
          <p:cNvPicPr preferRelativeResize="0"/>
          <p:nvPr/>
        </p:nvPicPr>
        <p:blipFill>
          <a:blip r:embed="rId3">
            <a:alphaModFix/>
          </a:blip>
          <a:stretch>
            <a:fillRect/>
          </a:stretch>
        </p:blipFill>
        <p:spPr>
          <a:xfrm>
            <a:off x="5536750" y="0"/>
            <a:ext cx="3521670" cy="5143501"/>
          </a:xfrm>
          <a:prstGeom prst="rect">
            <a:avLst/>
          </a:prstGeom>
          <a:noFill/>
          <a:ln>
            <a:noFill/>
          </a:ln>
        </p:spPr>
      </p:pic>
      <p:cxnSp>
        <p:nvCxnSpPr>
          <p:cNvPr id="456" name="Google Shape;456;p59"/>
          <p:cNvCxnSpPr/>
          <p:nvPr/>
        </p:nvCxnSpPr>
        <p:spPr>
          <a:xfrm flipH="1" rot="10800000">
            <a:off x="4581575" y="2645550"/>
            <a:ext cx="1255500" cy="306600"/>
          </a:xfrm>
          <a:prstGeom prst="straightConnector1">
            <a:avLst/>
          </a:prstGeom>
          <a:noFill/>
          <a:ln cap="flat" cmpd="sng" w="19050">
            <a:solidFill>
              <a:srgbClr val="FFCD00"/>
            </a:solidFill>
            <a:prstDash val="solid"/>
            <a:round/>
            <a:headEnd len="med" w="med" type="none"/>
            <a:tailEnd len="med" w="med" type="triangle"/>
          </a:ln>
        </p:spPr>
      </p:cxnSp>
      <p:sp>
        <p:nvSpPr>
          <p:cNvPr id="457" name="Google Shape;457;p59"/>
          <p:cNvSpPr/>
          <p:nvPr/>
        </p:nvSpPr>
        <p:spPr>
          <a:xfrm>
            <a:off x="5904350" y="1945725"/>
            <a:ext cx="1380300" cy="894900"/>
          </a:xfrm>
          <a:prstGeom prst="roundRect">
            <a:avLst>
              <a:gd fmla="val 16667" name="adj"/>
            </a:avLst>
          </a:prstGeom>
          <a:noFill/>
          <a:ln cap="flat" cmpd="sng" w="19050">
            <a:solidFill>
              <a:srgbClr val="FFC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0"/>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1"/>
                </a:highlight>
              </a:rPr>
              <a:t>Feed Forward</a:t>
            </a:r>
            <a:r>
              <a:rPr lang="en"/>
              <a:t>, Add &amp; Norm</a:t>
            </a:r>
            <a:endParaRPr/>
          </a:p>
        </p:txBody>
      </p:sp>
      <p:pic>
        <p:nvPicPr>
          <p:cNvPr id="464" name="Google Shape;464;p60"/>
          <p:cNvPicPr preferRelativeResize="0"/>
          <p:nvPr/>
        </p:nvPicPr>
        <p:blipFill>
          <a:blip r:embed="rId3">
            <a:alphaModFix/>
          </a:blip>
          <a:stretch>
            <a:fillRect/>
          </a:stretch>
        </p:blipFill>
        <p:spPr>
          <a:xfrm>
            <a:off x="5069500" y="1331712"/>
            <a:ext cx="3709314" cy="3506988"/>
          </a:xfrm>
          <a:prstGeom prst="rect">
            <a:avLst/>
          </a:prstGeom>
          <a:noFill/>
          <a:ln>
            <a:noFill/>
          </a:ln>
        </p:spPr>
      </p:pic>
      <p:pic>
        <p:nvPicPr>
          <p:cNvPr id="465" name="Google Shape;465;p60"/>
          <p:cNvPicPr preferRelativeResize="0"/>
          <p:nvPr/>
        </p:nvPicPr>
        <p:blipFill>
          <a:blip r:embed="rId4">
            <a:alphaModFix/>
          </a:blip>
          <a:stretch>
            <a:fillRect/>
          </a:stretch>
        </p:blipFill>
        <p:spPr>
          <a:xfrm>
            <a:off x="708750" y="2951809"/>
            <a:ext cx="3939924" cy="266775"/>
          </a:xfrm>
          <a:prstGeom prst="rect">
            <a:avLst/>
          </a:prstGeom>
          <a:noFill/>
          <a:ln>
            <a:noFill/>
          </a:ln>
        </p:spPr>
      </p:pic>
      <p:cxnSp>
        <p:nvCxnSpPr>
          <p:cNvPr id="466" name="Google Shape;466;p60"/>
          <p:cNvCxnSpPr/>
          <p:nvPr/>
        </p:nvCxnSpPr>
        <p:spPr>
          <a:xfrm rot="10800000">
            <a:off x="2329150" y="1399325"/>
            <a:ext cx="0" cy="441000"/>
          </a:xfrm>
          <a:prstGeom prst="straightConnector1">
            <a:avLst/>
          </a:prstGeom>
          <a:noFill/>
          <a:ln cap="flat" cmpd="sng" w="19050">
            <a:solidFill>
              <a:srgbClr val="FFCD00"/>
            </a:solidFill>
            <a:prstDash val="solid"/>
            <a:round/>
            <a:headEnd len="med" w="med" type="none"/>
            <a:tailEnd len="med" w="med" type="triangle"/>
          </a:ln>
        </p:spPr>
      </p:cxnSp>
      <p:sp>
        <p:nvSpPr>
          <p:cNvPr id="467" name="Google Shape;467;p6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1"/>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Feed Forward, </a:t>
            </a:r>
            <a:r>
              <a:rPr lang="en">
                <a:highlight>
                  <a:schemeClr val="accent1"/>
                </a:highlight>
              </a:rPr>
              <a:t>Add</a:t>
            </a:r>
            <a:r>
              <a:rPr lang="en"/>
              <a:t> &amp; Norm</a:t>
            </a:r>
            <a:endParaRPr/>
          </a:p>
        </p:txBody>
      </p:sp>
      <p:cxnSp>
        <p:nvCxnSpPr>
          <p:cNvPr id="473" name="Google Shape;473;p61"/>
          <p:cNvCxnSpPr/>
          <p:nvPr/>
        </p:nvCxnSpPr>
        <p:spPr>
          <a:xfrm rot="10800000">
            <a:off x="3498525" y="1389750"/>
            <a:ext cx="0" cy="441000"/>
          </a:xfrm>
          <a:prstGeom prst="straightConnector1">
            <a:avLst/>
          </a:prstGeom>
          <a:noFill/>
          <a:ln cap="flat" cmpd="sng" w="19050">
            <a:solidFill>
              <a:srgbClr val="FFCD00"/>
            </a:solidFill>
            <a:prstDash val="solid"/>
            <a:round/>
            <a:headEnd len="med" w="med" type="none"/>
            <a:tailEnd len="med" w="med" type="triangle"/>
          </a:ln>
        </p:spPr>
      </p:cxnSp>
      <p:sp>
        <p:nvSpPr>
          <p:cNvPr id="474" name="Google Shape;474;p61"/>
          <p:cNvSpPr txBox="1"/>
          <p:nvPr>
            <p:ph idx="1" type="body"/>
          </p:nvPr>
        </p:nvSpPr>
        <p:spPr>
          <a:xfrm>
            <a:off x="787000" y="2879500"/>
            <a:ext cx="3190800" cy="571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100"/>
              </a:spcAft>
              <a:buNone/>
            </a:pPr>
            <a:r>
              <a:rPr b="1" lang="en" sz="2000">
                <a:solidFill>
                  <a:srgbClr val="111111"/>
                </a:solidFill>
                <a:highlight>
                  <a:srgbClr val="FDFDFD"/>
                </a:highlight>
              </a:rPr>
              <a:t>Residual connections</a:t>
            </a:r>
            <a:endParaRPr b="1" sz="2000"/>
          </a:p>
        </p:txBody>
      </p:sp>
      <p:pic>
        <p:nvPicPr>
          <p:cNvPr id="475" name="Google Shape;475;p61"/>
          <p:cNvPicPr preferRelativeResize="0"/>
          <p:nvPr/>
        </p:nvPicPr>
        <p:blipFill>
          <a:blip r:embed="rId3">
            <a:alphaModFix/>
          </a:blip>
          <a:stretch>
            <a:fillRect/>
          </a:stretch>
        </p:blipFill>
        <p:spPr>
          <a:xfrm>
            <a:off x="4178125" y="1953787"/>
            <a:ext cx="4267150" cy="2267094"/>
          </a:xfrm>
          <a:prstGeom prst="rect">
            <a:avLst/>
          </a:prstGeom>
          <a:noFill/>
          <a:ln>
            <a:noFill/>
          </a:ln>
        </p:spPr>
      </p:pic>
      <p:sp>
        <p:nvSpPr>
          <p:cNvPr id="476" name="Google Shape;476;p6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Feed Forward, Add &amp; </a:t>
            </a:r>
            <a:r>
              <a:rPr lang="en">
                <a:highlight>
                  <a:schemeClr val="accent1"/>
                </a:highlight>
              </a:rPr>
              <a:t>Norm</a:t>
            </a:r>
            <a:endParaRPr>
              <a:highlight>
                <a:schemeClr val="accent1"/>
              </a:highlight>
            </a:endParaRPr>
          </a:p>
        </p:txBody>
      </p:sp>
      <p:cxnSp>
        <p:nvCxnSpPr>
          <p:cNvPr id="482" name="Google Shape;482;p62"/>
          <p:cNvCxnSpPr/>
          <p:nvPr/>
        </p:nvCxnSpPr>
        <p:spPr>
          <a:xfrm rot="10800000">
            <a:off x="4342000" y="1422225"/>
            <a:ext cx="0" cy="441000"/>
          </a:xfrm>
          <a:prstGeom prst="straightConnector1">
            <a:avLst/>
          </a:prstGeom>
          <a:noFill/>
          <a:ln cap="flat" cmpd="sng" w="19050">
            <a:solidFill>
              <a:srgbClr val="FFCD00"/>
            </a:solidFill>
            <a:prstDash val="solid"/>
            <a:round/>
            <a:headEnd len="med" w="med" type="none"/>
            <a:tailEnd len="med" w="med" type="triangle"/>
          </a:ln>
        </p:spPr>
      </p:cxnSp>
      <p:sp>
        <p:nvSpPr>
          <p:cNvPr id="483" name="Google Shape;483;p62"/>
          <p:cNvSpPr txBox="1"/>
          <p:nvPr>
            <p:ph idx="1" type="body"/>
          </p:nvPr>
        </p:nvSpPr>
        <p:spPr>
          <a:xfrm>
            <a:off x="310075" y="1481900"/>
            <a:ext cx="4194900" cy="3507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u="sng">
                <a:solidFill>
                  <a:schemeClr val="hlink"/>
                </a:solidFill>
                <a:highlight>
                  <a:srgbClr val="FDFDFD"/>
                </a:highlight>
                <a:hlinkClick r:id="rId3"/>
              </a:rPr>
              <a:t>Layer Normalization</a:t>
            </a:r>
            <a:endParaRPr b="1" sz="1800"/>
          </a:p>
          <a:p>
            <a:pPr indent="0" lvl="0" marL="0" rtl="0" algn="just">
              <a:lnSpc>
                <a:spcPct val="100000"/>
              </a:lnSpc>
              <a:spcBef>
                <a:spcPts val="1100"/>
              </a:spcBef>
              <a:spcAft>
                <a:spcPts val="0"/>
              </a:spcAft>
              <a:buNone/>
            </a:pPr>
            <a:r>
              <a:rPr lang="en" sz="1500"/>
              <a:t>independently normalizes vector representation of each example in batch</a:t>
            </a:r>
            <a:endParaRPr sz="1500"/>
          </a:p>
          <a:p>
            <a:pPr indent="-368300" lvl="0" marL="457200" rtl="0" algn="just">
              <a:lnSpc>
                <a:spcPct val="100000"/>
              </a:lnSpc>
              <a:spcBef>
                <a:spcPts val="1100"/>
              </a:spcBef>
              <a:spcAft>
                <a:spcPts val="0"/>
              </a:spcAft>
              <a:buSzPts val="2200"/>
              <a:buChar char="●"/>
            </a:pPr>
            <a:r>
              <a:rPr b="1" i="1" lang="en" sz="1500">
                <a:latin typeface="Times New Roman"/>
                <a:ea typeface="Times New Roman"/>
                <a:cs typeface="Times New Roman"/>
                <a:sym typeface="Times New Roman"/>
              </a:rPr>
              <a:t>scale</a:t>
            </a:r>
            <a:r>
              <a:rPr b="1" lang="en" sz="1500"/>
              <a:t> </a:t>
            </a:r>
            <a:r>
              <a:rPr lang="en" sz="1500"/>
              <a:t>and </a:t>
            </a:r>
            <a:r>
              <a:rPr b="1" i="1" lang="en" sz="1500">
                <a:latin typeface="Times New Roman"/>
                <a:ea typeface="Times New Roman"/>
                <a:cs typeface="Times New Roman"/>
                <a:sym typeface="Times New Roman"/>
              </a:rPr>
              <a:t>bias </a:t>
            </a:r>
            <a:r>
              <a:rPr lang="en" sz="1500"/>
              <a:t>are trainable, which are used after normalization to recale layer's outputs.</a:t>
            </a:r>
            <a:endParaRPr sz="1500"/>
          </a:p>
          <a:p>
            <a:pPr indent="-381000" lvl="0" marL="457200" rtl="0" algn="just">
              <a:lnSpc>
                <a:spcPct val="100000"/>
              </a:lnSpc>
              <a:spcBef>
                <a:spcPts val="0"/>
              </a:spcBef>
              <a:spcAft>
                <a:spcPts val="0"/>
              </a:spcAft>
              <a:buSzPts val="2400"/>
              <a:buChar char="●"/>
            </a:pPr>
            <a:r>
              <a:rPr b="1" i="1" lang="en" sz="1300">
                <a:latin typeface="Times New Roman"/>
                <a:ea typeface="Times New Roman"/>
                <a:cs typeface="Times New Roman"/>
                <a:sym typeface="Times New Roman"/>
              </a:rPr>
              <a:t>μ_k</a:t>
            </a:r>
            <a:r>
              <a:rPr lang="en" sz="1300"/>
              <a:t> and </a:t>
            </a:r>
            <a:r>
              <a:rPr b="1" i="1" lang="en" sz="1300">
                <a:latin typeface="Times New Roman"/>
                <a:ea typeface="Times New Roman"/>
                <a:cs typeface="Times New Roman"/>
                <a:sym typeface="Times New Roman"/>
              </a:rPr>
              <a:t>σ_k</a:t>
            </a:r>
            <a:r>
              <a:rPr b="1" lang="en" sz="1500">
                <a:latin typeface="Times New Roman"/>
                <a:ea typeface="Times New Roman"/>
                <a:cs typeface="Times New Roman"/>
                <a:sym typeface="Times New Roman"/>
              </a:rPr>
              <a:t> </a:t>
            </a:r>
            <a:r>
              <a:rPr lang="en" sz="1500"/>
              <a:t>are evaluated for each example, but </a:t>
            </a:r>
            <a:r>
              <a:rPr b="1" i="1" lang="en" sz="1500">
                <a:latin typeface="Times New Roman"/>
                <a:ea typeface="Times New Roman"/>
                <a:cs typeface="Times New Roman"/>
                <a:sym typeface="Times New Roman"/>
              </a:rPr>
              <a:t>scale</a:t>
            </a:r>
            <a:r>
              <a:rPr lang="en" sz="1500"/>
              <a:t> and </a:t>
            </a:r>
            <a:r>
              <a:rPr b="1" i="1" lang="en" sz="1500">
                <a:latin typeface="Times New Roman"/>
                <a:ea typeface="Times New Roman"/>
                <a:cs typeface="Times New Roman"/>
                <a:sym typeface="Times New Roman"/>
              </a:rPr>
              <a:t>bias</a:t>
            </a:r>
            <a:r>
              <a:rPr lang="en" sz="1500"/>
              <a:t> are the same - these are layer parameters.</a:t>
            </a:r>
            <a:endParaRPr sz="1800"/>
          </a:p>
        </p:txBody>
      </p:sp>
      <p:pic>
        <p:nvPicPr>
          <p:cNvPr id="484" name="Google Shape;484;p62"/>
          <p:cNvPicPr preferRelativeResize="0"/>
          <p:nvPr/>
        </p:nvPicPr>
        <p:blipFill>
          <a:blip r:embed="rId4">
            <a:alphaModFix/>
          </a:blip>
          <a:stretch>
            <a:fillRect/>
          </a:stretch>
        </p:blipFill>
        <p:spPr>
          <a:xfrm>
            <a:off x="4628625" y="1411612"/>
            <a:ext cx="3991379" cy="3506988"/>
          </a:xfrm>
          <a:prstGeom prst="rect">
            <a:avLst/>
          </a:prstGeom>
          <a:noFill/>
          <a:ln>
            <a:noFill/>
          </a:ln>
        </p:spPr>
      </p:pic>
      <p:sp>
        <p:nvSpPr>
          <p:cNvPr id="485" name="Google Shape;485;p6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Language Models</a:t>
            </a:r>
            <a:endParaRPr/>
          </a:p>
        </p:txBody>
      </p:sp>
      <p:sp>
        <p:nvSpPr>
          <p:cNvPr id="118" name="Google Shape;118;p18"/>
          <p:cNvSpPr txBox="1"/>
          <p:nvPr>
            <p:ph idx="1" type="body"/>
          </p:nvPr>
        </p:nvSpPr>
        <p:spPr>
          <a:xfrm>
            <a:off x="1180900" y="1616475"/>
            <a:ext cx="7210500" cy="12807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a:highlight>
                  <a:srgbClr val="FFCD00"/>
                </a:highlight>
              </a:rPr>
              <a:t>Language Models  (LMs)</a:t>
            </a:r>
            <a:r>
              <a:rPr lang="en"/>
              <a:t> assign probability to a piece of text, i.e. </a:t>
            </a:r>
            <a:r>
              <a:rPr lang="en"/>
              <a:t>How likely is a sentence to appear in a language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a:p>
        </p:txBody>
      </p:sp>
      <p:sp>
        <p:nvSpPr>
          <p:cNvPr id="119" name="Google Shape;119;p18"/>
          <p:cNvSpPr/>
          <p:nvPr/>
        </p:nvSpPr>
        <p:spPr>
          <a:xfrm>
            <a:off x="2071200" y="3492725"/>
            <a:ext cx="3122400" cy="1032000"/>
          </a:xfrm>
          <a:prstGeom prst="rect">
            <a:avLst/>
          </a:prstGeom>
          <a:noFill/>
          <a:ln cap="flat" cmpd="sng" w="28575">
            <a:solidFill>
              <a:srgbClr val="FFC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8"/>
          <p:cNvPicPr preferRelativeResize="0"/>
          <p:nvPr/>
        </p:nvPicPr>
        <p:blipFill>
          <a:blip r:embed="rId3">
            <a:alphaModFix/>
          </a:blip>
          <a:stretch>
            <a:fillRect/>
          </a:stretch>
        </p:blipFill>
        <p:spPr>
          <a:xfrm>
            <a:off x="152400" y="3146375"/>
            <a:ext cx="8839197" cy="289810"/>
          </a:xfrm>
          <a:prstGeom prst="rect">
            <a:avLst/>
          </a:prstGeom>
          <a:noFill/>
          <a:ln>
            <a:noFill/>
          </a:ln>
        </p:spPr>
      </p:pic>
      <p:pic>
        <p:nvPicPr>
          <p:cNvPr id="121" name="Google Shape;121;p18"/>
          <p:cNvPicPr preferRelativeResize="0"/>
          <p:nvPr/>
        </p:nvPicPr>
        <p:blipFill>
          <a:blip r:embed="rId4">
            <a:alphaModFix/>
          </a:blip>
          <a:stretch>
            <a:fillRect/>
          </a:stretch>
        </p:blipFill>
        <p:spPr>
          <a:xfrm>
            <a:off x="2214225" y="3616428"/>
            <a:ext cx="2828000" cy="784600"/>
          </a:xfrm>
          <a:prstGeom prst="rect">
            <a:avLst/>
          </a:prstGeom>
          <a:noFill/>
          <a:ln>
            <a:noFill/>
          </a:ln>
        </p:spPr>
      </p:pic>
      <p:sp>
        <p:nvSpPr>
          <p:cNvPr id="122" name="Google Shape;122;p1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3"/>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Multi-head Attention</a:t>
            </a:r>
            <a:endParaRPr/>
          </a:p>
        </p:txBody>
      </p:sp>
      <p:sp>
        <p:nvSpPr>
          <p:cNvPr id="491" name="Google Shape;491;p63"/>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Hands-on: Finish part 3</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u="sng">
                <a:solidFill>
                  <a:schemeClr val="hlink"/>
                </a:solidFill>
                <a:hlinkClick r:id="rId3"/>
              </a:rPr>
              <a:t>https://colab.research.google.com/drive/1v1kAciuqsrmxedL3lETHUZBDPTk28Jj7?usp=sharing</a:t>
            </a:r>
            <a:endParaRPr/>
          </a:p>
        </p:txBody>
      </p:sp>
      <p:sp>
        <p:nvSpPr>
          <p:cNvPr id="492" name="Google Shape;492;p6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4"/>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Positional Embedding</a:t>
            </a:r>
            <a:endParaRPr/>
          </a:p>
        </p:txBody>
      </p:sp>
      <p:sp>
        <p:nvSpPr>
          <p:cNvPr id="498" name="Google Shape;498;p64"/>
          <p:cNvSpPr txBox="1"/>
          <p:nvPr>
            <p:ph idx="1" type="body"/>
          </p:nvPr>
        </p:nvSpPr>
        <p:spPr>
          <a:xfrm>
            <a:off x="1381250" y="2319550"/>
            <a:ext cx="3190800" cy="1265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100"/>
              </a:spcAft>
              <a:buNone/>
            </a:pPr>
            <a:r>
              <a:rPr lang="en" sz="1900">
                <a:solidFill>
                  <a:srgbClr val="111111"/>
                </a:solidFill>
                <a:highlight>
                  <a:srgbClr val="FDFDFD"/>
                </a:highlight>
              </a:rPr>
              <a:t>The Transformer does not know the order of input tokens</a:t>
            </a:r>
            <a:endParaRPr sz="1900"/>
          </a:p>
        </p:txBody>
      </p:sp>
      <p:pic>
        <p:nvPicPr>
          <p:cNvPr id="499" name="Google Shape;499;p64"/>
          <p:cNvPicPr preferRelativeResize="0"/>
          <p:nvPr/>
        </p:nvPicPr>
        <p:blipFill>
          <a:blip r:embed="rId3">
            <a:alphaModFix/>
          </a:blip>
          <a:stretch>
            <a:fillRect/>
          </a:stretch>
        </p:blipFill>
        <p:spPr>
          <a:xfrm>
            <a:off x="5536750" y="0"/>
            <a:ext cx="3521670" cy="5143501"/>
          </a:xfrm>
          <a:prstGeom prst="rect">
            <a:avLst/>
          </a:prstGeom>
          <a:noFill/>
          <a:ln>
            <a:noFill/>
          </a:ln>
        </p:spPr>
      </p:pic>
      <p:cxnSp>
        <p:nvCxnSpPr>
          <p:cNvPr id="500" name="Google Shape;500;p64"/>
          <p:cNvCxnSpPr/>
          <p:nvPr/>
        </p:nvCxnSpPr>
        <p:spPr>
          <a:xfrm>
            <a:off x="4581575" y="2952150"/>
            <a:ext cx="968100" cy="891300"/>
          </a:xfrm>
          <a:prstGeom prst="straightConnector1">
            <a:avLst/>
          </a:prstGeom>
          <a:noFill/>
          <a:ln cap="flat" cmpd="sng" w="19050">
            <a:solidFill>
              <a:srgbClr val="FFCD00"/>
            </a:solidFill>
            <a:prstDash val="solid"/>
            <a:round/>
            <a:headEnd len="med" w="med" type="none"/>
            <a:tailEnd len="med" w="med" type="triangle"/>
          </a:ln>
        </p:spPr>
      </p:cxnSp>
      <p:sp>
        <p:nvSpPr>
          <p:cNvPr id="501" name="Google Shape;501;p6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Positional Embedding</a:t>
            </a:r>
            <a:endParaRPr/>
          </a:p>
        </p:txBody>
      </p:sp>
      <p:pic>
        <p:nvPicPr>
          <p:cNvPr id="507" name="Google Shape;507;p65"/>
          <p:cNvPicPr preferRelativeResize="0"/>
          <p:nvPr/>
        </p:nvPicPr>
        <p:blipFill>
          <a:blip r:embed="rId3">
            <a:alphaModFix/>
          </a:blip>
          <a:stretch>
            <a:fillRect/>
          </a:stretch>
        </p:blipFill>
        <p:spPr>
          <a:xfrm>
            <a:off x="4350600" y="1455337"/>
            <a:ext cx="4537716" cy="3506988"/>
          </a:xfrm>
          <a:prstGeom prst="rect">
            <a:avLst/>
          </a:prstGeom>
          <a:noFill/>
          <a:ln>
            <a:noFill/>
          </a:ln>
        </p:spPr>
      </p:pic>
      <p:pic>
        <p:nvPicPr>
          <p:cNvPr id="508" name="Google Shape;508;p65"/>
          <p:cNvPicPr preferRelativeResize="0"/>
          <p:nvPr/>
        </p:nvPicPr>
        <p:blipFill>
          <a:blip r:embed="rId4">
            <a:alphaModFix/>
          </a:blip>
          <a:stretch>
            <a:fillRect/>
          </a:stretch>
        </p:blipFill>
        <p:spPr>
          <a:xfrm>
            <a:off x="691752" y="3379437"/>
            <a:ext cx="3023597" cy="299675"/>
          </a:xfrm>
          <a:prstGeom prst="rect">
            <a:avLst/>
          </a:prstGeom>
          <a:noFill/>
          <a:ln>
            <a:noFill/>
          </a:ln>
        </p:spPr>
      </p:pic>
      <p:pic>
        <p:nvPicPr>
          <p:cNvPr id="509" name="Google Shape;509;p65"/>
          <p:cNvPicPr preferRelativeResize="0"/>
          <p:nvPr/>
        </p:nvPicPr>
        <p:blipFill>
          <a:blip r:embed="rId5">
            <a:alphaModFix/>
          </a:blip>
          <a:stretch>
            <a:fillRect/>
          </a:stretch>
        </p:blipFill>
        <p:spPr>
          <a:xfrm>
            <a:off x="606952" y="3873372"/>
            <a:ext cx="3193198" cy="299675"/>
          </a:xfrm>
          <a:prstGeom prst="rect">
            <a:avLst/>
          </a:prstGeom>
          <a:noFill/>
          <a:ln>
            <a:noFill/>
          </a:ln>
        </p:spPr>
      </p:pic>
      <p:sp>
        <p:nvSpPr>
          <p:cNvPr id="510" name="Google Shape;510;p65"/>
          <p:cNvSpPr txBox="1"/>
          <p:nvPr>
            <p:ph idx="1" type="body"/>
          </p:nvPr>
        </p:nvSpPr>
        <p:spPr>
          <a:xfrm>
            <a:off x="343100" y="1722863"/>
            <a:ext cx="3720900" cy="12654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1100"/>
              </a:spcAft>
              <a:buNone/>
            </a:pPr>
            <a:r>
              <a:rPr lang="en" sz="1700">
                <a:solidFill>
                  <a:srgbClr val="111111"/>
                </a:solidFill>
                <a:highlight>
                  <a:srgbClr val="FDFDFD"/>
                </a:highlight>
              </a:rPr>
              <a:t>The positional embeddings can be learned, but the authors found that having fixed ones does not hurt the quality.</a:t>
            </a:r>
            <a:endParaRPr sz="1600"/>
          </a:p>
        </p:txBody>
      </p:sp>
      <p:sp>
        <p:nvSpPr>
          <p:cNvPr id="511" name="Google Shape;511;p6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Positional Embedding</a:t>
            </a:r>
            <a:endParaRPr/>
          </a:p>
        </p:txBody>
      </p:sp>
      <p:pic>
        <p:nvPicPr>
          <p:cNvPr id="517" name="Google Shape;517;p66"/>
          <p:cNvPicPr preferRelativeResize="0"/>
          <p:nvPr/>
        </p:nvPicPr>
        <p:blipFill>
          <a:blip r:embed="rId3">
            <a:alphaModFix/>
          </a:blip>
          <a:stretch>
            <a:fillRect/>
          </a:stretch>
        </p:blipFill>
        <p:spPr>
          <a:xfrm>
            <a:off x="5190527" y="1711637"/>
            <a:ext cx="3023597" cy="299675"/>
          </a:xfrm>
          <a:prstGeom prst="rect">
            <a:avLst/>
          </a:prstGeom>
          <a:noFill/>
          <a:ln>
            <a:noFill/>
          </a:ln>
        </p:spPr>
      </p:pic>
      <p:pic>
        <p:nvPicPr>
          <p:cNvPr id="518" name="Google Shape;518;p66"/>
          <p:cNvPicPr preferRelativeResize="0"/>
          <p:nvPr/>
        </p:nvPicPr>
        <p:blipFill>
          <a:blip r:embed="rId4">
            <a:alphaModFix/>
          </a:blip>
          <a:stretch>
            <a:fillRect/>
          </a:stretch>
        </p:blipFill>
        <p:spPr>
          <a:xfrm>
            <a:off x="5105727" y="2205572"/>
            <a:ext cx="3193198" cy="299675"/>
          </a:xfrm>
          <a:prstGeom prst="rect">
            <a:avLst/>
          </a:prstGeom>
          <a:noFill/>
          <a:ln>
            <a:noFill/>
          </a:ln>
        </p:spPr>
      </p:pic>
      <p:sp>
        <p:nvSpPr>
          <p:cNvPr id="519" name="Google Shape;519;p66"/>
          <p:cNvSpPr txBox="1"/>
          <p:nvPr>
            <p:ph idx="1" type="body"/>
          </p:nvPr>
        </p:nvSpPr>
        <p:spPr>
          <a:xfrm>
            <a:off x="343100" y="1416275"/>
            <a:ext cx="3826200" cy="35487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700">
                <a:solidFill>
                  <a:srgbClr val="111111"/>
                </a:solidFill>
                <a:highlight>
                  <a:srgbClr val="FDFDFD"/>
                </a:highlight>
              </a:rPr>
              <a:t>Why sinusoid functions ?</a:t>
            </a:r>
            <a:endParaRPr sz="1700">
              <a:solidFill>
                <a:srgbClr val="111111"/>
              </a:solidFill>
              <a:highlight>
                <a:srgbClr val="FDFDFD"/>
              </a:highlight>
            </a:endParaRPr>
          </a:p>
          <a:p>
            <a:pPr indent="-330200" lvl="0" marL="457200" rtl="0" algn="just">
              <a:lnSpc>
                <a:spcPct val="115000"/>
              </a:lnSpc>
              <a:spcBef>
                <a:spcPts val="1100"/>
              </a:spcBef>
              <a:spcAft>
                <a:spcPts val="0"/>
              </a:spcAft>
              <a:buSzPts val="1600"/>
              <a:buChar char="●"/>
            </a:pPr>
            <a:r>
              <a:rPr i="1" lang="en" sz="1700">
                <a:highlight>
                  <a:srgbClr val="FFFFFF"/>
                </a:highlight>
              </a:rPr>
              <a:t>PE</a:t>
            </a:r>
            <a:r>
              <a:rPr i="1" lang="en" sz="1350">
                <a:highlight>
                  <a:srgbClr val="FFFFFF"/>
                </a:highlight>
              </a:rPr>
              <a:t>pos+k</a:t>
            </a:r>
            <a:r>
              <a:rPr i="1" lang="en" sz="1700">
                <a:highlight>
                  <a:srgbClr val="FFFFFF"/>
                </a:highlight>
              </a:rPr>
              <a:t> </a:t>
            </a:r>
            <a:r>
              <a:rPr lang="en" sz="1700">
                <a:highlight>
                  <a:srgbClr val="FFFFFF"/>
                </a:highlight>
              </a:rPr>
              <a:t>can be represented as a linear function of</a:t>
            </a:r>
            <a:r>
              <a:rPr i="1" lang="en" sz="1700">
                <a:highlight>
                  <a:srgbClr val="FFFFFF"/>
                </a:highlight>
              </a:rPr>
              <a:t> PE</a:t>
            </a:r>
            <a:r>
              <a:rPr i="1" lang="en" sz="1350">
                <a:highlight>
                  <a:srgbClr val="FFFFFF"/>
                </a:highlight>
              </a:rPr>
              <a:t>pos </a:t>
            </a:r>
            <a:r>
              <a:rPr lang="en" sz="1700">
                <a:highlight>
                  <a:srgbClr val="FFFFFF"/>
                </a:highlight>
              </a:rPr>
              <a:t>=&gt;  allow the model to easily learn to attend by relative position</a:t>
            </a:r>
            <a:endParaRPr sz="1700">
              <a:highlight>
                <a:srgbClr val="FFFFFF"/>
              </a:highlight>
            </a:endParaRPr>
          </a:p>
          <a:p>
            <a:pPr indent="-336550" lvl="0" marL="457200" rtl="0" algn="just">
              <a:lnSpc>
                <a:spcPct val="115000"/>
              </a:lnSpc>
              <a:spcBef>
                <a:spcPts val="0"/>
              </a:spcBef>
              <a:spcAft>
                <a:spcPts val="0"/>
              </a:spcAft>
              <a:buSzPts val="1700"/>
              <a:buChar char="●"/>
            </a:pPr>
            <a:r>
              <a:rPr lang="en" sz="1700">
                <a:highlight>
                  <a:srgbClr val="FFFFFF"/>
                </a:highlight>
              </a:rPr>
              <a:t>The distance between neighboring time-steps are symmetrical and decays nicely with time. =&gt; far apart tokens have weaker relations.</a:t>
            </a:r>
            <a:endParaRPr sz="1700">
              <a:highlight>
                <a:srgbClr val="FFFFFF"/>
              </a:highlight>
            </a:endParaRPr>
          </a:p>
        </p:txBody>
      </p:sp>
      <p:pic>
        <p:nvPicPr>
          <p:cNvPr id="520" name="Google Shape;520;p66"/>
          <p:cNvPicPr preferRelativeResize="0"/>
          <p:nvPr/>
        </p:nvPicPr>
        <p:blipFill>
          <a:blip r:embed="rId5">
            <a:alphaModFix/>
          </a:blip>
          <a:stretch>
            <a:fillRect/>
          </a:stretch>
        </p:blipFill>
        <p:spPr>
          <a:xfrm>
            <a:off x="4350600" y="3040625"/>
            <a:ext cx="4703454" cy="1850438"/>
          </a:xfrm>
          <a:prstGeom prst="rect">
            <a:avLst/>
          </a:prstGeom>
          <a:noFill/>
          <a:ln>
            <a:noFill/>
          </a:ln>
        </p:spPr>
      </p:pic>
      <p:sp>
        <p:nvSpPr>
          <p:cNvPr id="521" name="Google Shape;521;p6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Positional Attention</a:t>
            </a:r>
            <a:endParaRPr/>
          </a:p>
        </p:txBody>
      </p:sp>
      <p:sp>
        <p:nvSpPr>
          <p:cNvPr id="527" name="Google Shape;527;p67"/>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Hands-on: Finish part 4 and 5</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u="sng">
                <a:solidFill>
                  <a:schemeClr val="hlink"/>
                </a:solidFill>
                <a:hlinkClick r:id="rId3"/>
              </a:rPr>
              <a:t>https://colab.research.google.com/drive/1v1kAciuqsrmxedL3lETHUZBDPTk28Jj7?usp=sharing</a:t>
            </a:r>
            <a:endParaRPr/>
          </a:p>
        </p:txBody>
      </p:sp>
      <p:sp>
        <p:nvSpPr>
          <p:cNvPr id="528" name="Google Shape;528;p6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8"/>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Masked </a:t>
            </a:r>
            <a:r>
              <a:rPr lang="en"/>
              <a:t>Multi-head Attention</a:t>
            </a:r>
            <a:endParaRPr/>
          </a:p>
        </p:txBody>
      </p:sp>
      <p:sp>
        <p:nvSpPr>
          <p:cNvPr id="534" name="Google Shape;534;p68"/>
          <p:cNvSpPr txBox="1"/>
          <p:nvPr>
            <p:ph idx="1" type="body"/>
          </p:nvPr>
        </p:nvSpPr>
        <p:spPr>
          <a:xfrm>
            <a:off x="1428150" y="2507875"/>
            <a:ext cx="2760600" cy="894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rgbClr val="111111"/>
                </a:solidFill>
                <a:highlight>
                  <a:srgbClr val="FDFDFD"/>
                </a:highlight>
              </a:rPr>
              <a:t>"Don't Look Ahead" for the Decoder</a:t>
            </a:r>
            <a:endParaRPr sz="1900">
              <a:solidFill>
                <a:srgbClr val="111111"/>
              </a:solidFill>
              <a:highlight>
                <a:srgbClr val="FDFDFD"/>
              </a:highlight>
            </a:endParaRPr>
          </a:p>
        </p:txBody>
      </p:sp>
      <p:pic>
        <p:nvPicPr>
          <p:cNvPr id="535" name="Google Shape;535;p68"/>
          <p:cNvPicPr preferRelativeResize="0"/>
          <p:nvPr/>
        </p:nvPicPr>
        <p:blipFill>
          <a:blip r:embed="rId3">
            <a:alphaModFix/>
          </a:blip>
          <a:stretch>
            <a:fillRect/>
          </a:stretch>
        </p:blipFill>
        <p:spPr>
          <a:xfrm>
            <a:off x="5143775" y="0"/>
            <a:ext cx="3521670" cy="5143501"/>
          </a:xfrm>
          <a:prstGeom prst="rect">
            <a:avLst/>
          </a:prstGeom>
          <a:noFill/>
          <a:ln>
            <a:noFill/>
          </a:ln>
        </p:spPr>
      </p:pic>
      <p:cxnSp>
        <p:nvCxnSpPr>
          <p:cNvPr id="536" name="Google Shape;536;p68"/>
          <p:cNvCxnSpPr/>
          <p:nvPr/>
        </p:nvCxnSpPr>
        <p:spPr>
          <a:xfrm>
            <a:off x="4581575" y="2952150"/>
            <a:ext cx="2472900" cy="258900"/>
          </a:xfrm>
          <a:prstGeom prst="straightConnector1">
            <a:avLst/>
          </a:prstGeom>
          <a:noFill/>
          <a:ln cap="flat" cmpd="sng" w="19050">
            <a:solidFill>
              <a:srgbClr val="FFCD00"/>
            </a:solidFill>
            <a:prstDash val="solid"/>
            <a:round/>
            <a:headEnd len="med" w="med" type="none"/>
            <a:tailEnd len="med" w="med" type="triangle"/>
          </a:ln>
        </p:spPr>
      </p:cxnSp>
      <p:sp>
        <p:nvSpPr>
          <p:cNvPr id="537" name="Google Shape;537;p6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9"/>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Masked Self-Attention</a:t>
            </a:r>
            <a:endParaRPr/>
          </a:p>
        </p:txBody>
      </p:sp>
      <p:sp>
        <p:nvSpPr>
          <p:cNvPr id="543" name="Google Shape;543;p69"/>
          <p:cNvSpPr txBox="1"/>
          <p:nvPr>
            <p:ph idx="1" type="body"/>
          </p:nvPr>
        </p:nvSpPr>
        <p:spPr>
          <a:xfrm>
            <a:off x="373825" y="1616475"/>
            <a:ext cx="3948900" cy="3137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111111"/>
                </a:solidFill>
                <a:highlight>
                  <a:srgbClr val="FDFDFD"/>
                </a:highlight>
              </a:rPr>
              <a:t>The decoder generates one token at a time =&gt; during generation, it does not know future tokens.</a:t>
            </a:r>
            <a:endParaRPr sz="1800">
              <a:solidFill>
                <a:srgbClr val="111111"/>
              </a:solidFill>
              <a:highlight>
                <a:srgbClr val="FDFDFD"/>
              </a:highlight>
            </a:endParaRPr>
          </a:p>
          <a:p>
            <a:pPr indent="0" lvl="0" marL="0" rtl="0" algn="l">
              <a:spcBef>
                <a:spcPts val="1100"/>
              </a:spcBef>
              <a:spcAft>
                <a:spcPts val="0"/>
              </a:spcAft>
              <a:buNone/>
            </a:pPr>
            <a:r>
              <a:t/>
            </a:r>
            <a:endParaRPr/>
          </a:p>
        </p:txBody>
      </p:sp>
      <p:pic>
        <p:nvPicPr>
          <p:cNvPr id="544" name="Google Shape;544;p69"/>
          <p:cNvPicPr preferRelativeResize="0"/>
          <p:nvPr/>
        </p:nvPicPr>
        <p:blipFill>
          <a:blip r:embed="rId3">
            <a:alphaModFix/>
          </a:blip>
          <a:stretch>
            <a:fillRect/>
          </a:stretch>
        </p:blipFill>
        <p:spPr>
          <a:xfrm>
            <a:off x="4212375" y="896100"/>
            <a:ext cx="4514850" cy="4019550"/>
          </a:xfrm>
          <a:prstGeom prst="rect">
            <a:avLst/>
          </a:prstGeom>
          <a:noFill/>
          <a:ln>
            <a:noFill/>
          </a:ln>
        </p:spPr>
      </p:pic>
      <p:sp>
        <p:nvSpPr>
          <p:cNvPr id="545" name="Google Shape;545;p6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0"/>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Transformer Summary</a:t>
            </a:r>
            <a:endParaRPr/>
          </a:p>
        </p:txBody>
      </p:sp>
      <p:pic>
        <p:nvPicPr>
          <p:cNvPr id="551" name="Google Shape;551;p70"/>
          <p:cNvPicPr preferRelativeResize="0"/>
          <p:nvPr/>
        </p:nvPicPr>
        <p:blipFill>
          <a:blip r:embed="rId3">
            <a:alphaModFix/>
          </a:blip>
          <a:stretch>
            <a:fillRect/>
          </a:stretch>
        </p:blipFill>
        <p:spPr>
          <a:xfrm>
            <a:off x="1270750" y="1370650"/>
            <a:ext cx="6602501" cy="3514051"/>
          </a:xfrm>
          <a:prstGeom prst="rect">
            <a:avLst/>
          </a:prstGeom>
          <a:noFill/>
          <a:ln>
            <a:noFill/>
          </a:ln>
        </p:spPr>
      </p:pic>
      <p:sp>
        <p:nvSpPr>
          <p:cNvPr id="552" name="Google Shape;552;p7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1"/>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Transformer Summary</a:t>
            </a:r>
            <a:endParaRPr/>
          </a:p>
        </p:txBody>
      </p:sp>
      <p:sp>
        <p:nvSpPr>
          <p:cNvPr id="558" name="Google Shape;558;p71"/>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Hands-on: Finish part 6</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u="sng">
                <a:solidFill>
                  <a:schemeClr val="hlink"/>
                </a:solidFill>
                <a:hlinkClick r:id="rId3"/>
              </a:rPr>
              <a:t>https://colab.research.google.com/drive/1v1kAciuqsrmxedL3lETHUZBDPTk28Jj7?usp=sharing</a:t>
            </a:r>
            <a:endParaRPr/>
          </a:p>
        </p:txBody>
      </p:sp>
      <p:sp>
        <p:nvSpPr>
          <p:cNvPr id="559" name="Google Shape;559;p7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2"/>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565" name="Google Shape;565;p7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6" name="Google Shape;566;p72"/>
          <p:cNvPicPr preferRelativeResize="0"/>
          <p:nvPr/>
        </p:nvPicPr>
        <p:blipFill>
          <a:blip r:embed="rId3">
            <a:alphaModFix/>
          </a:blip>
          <a:stretch>
            <a:fillRect/>
          </a:stretch>
        </p:blipFill>
        <p:spPr>
          <a:xfrm>
            <a:off x="152400" y="1484112"/>
            <a:ext cx="8781102" cy="31133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1381250" y="896100"/>
            <a:ext cx="54072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Language Models </a:t>
            </a:r>
            <a:r>
              <a:rPr lang="en"/>
              <a:t>around</a:t>
            </a:r>
            <a:r>
              <a:rPr lang="en"/>
              <a:t> us</a:t>
            </a:r>
            <a:endParaRPr/>
          </a:p>
        </p:txBody>
      </p:sp>
      <p:pic>
        <p:nvPicPr>
          <p:cNvPr id="128" name="Google Shape;128;p19"/>
          <p:cNvPicPr preferRelativeResize="0"/>
          <p:nvPr/>
        </p:nvPicPr>
        <p:blipFill rotWithShape="1">
          <a:blip r:embed="rId3">
            <a:alphaModFix/>
          </a:blip>
          <a:srcRect b="29072" l="0" r="0" t="0"/>
          <a:stretch/>
        </p:blipFill>
        <p:spPr>
          <a:xfrm>
            <a:off x="2000250" y="3379400"/>
            <a:ext cx="5143500" cy="1087650"/>
          </a:xfrm>
          <a:prstGeom prst="rect">
            <a:avLst/>
          </a:prstGeom>
          <a:noFill/>
          <a:ln>
            <a:noFill/>
          </a:ln>
        </p:spPr>
      </p:pic>
      <p:sp>
        <p:nvSpPr>
          <p:cNvPr id="129" name="Google Shape;129;p19"/>
          <p:cNvSpPr txBox="1"/>
          <p:nvPr>
            <p:ph idx="1" type="body"/>
          </p:nvPr>
        </p:nvSpPr>
        <p:spPr>
          <a:xfrm>
            <a:off x="1381250" y="1421348"/>
            <a:ext cx="6809700" cy="186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accent1"/>
              </a:buClr>
              <a:buSzPts val="2400"/>
              <a:buChar char="◉"/>
            </a:pPr>
            <a:r>
              <a:rPr lang="en"/>
              <a:t> Smartphones’ keyboard</a:t>
            </a:r>
            <a:endParaRPr/>
          </a:p>
          <a:p>
            <a:pPr indent="-381000" lvl="0" marL="457200" rtl="0" algn="l">
              <a:spcBef>
                <a:spcPts val="0"/>
              </a:spcBef>
              <a:spcAft>
                <a:spcPts val="0"/>
              </a:spcAft>
              <a:buClr>
                <a:schemeClr val="accent1"/>
              </a:buClr>
              <a:buSzPts val="2400"/>
              <a:buChar char="◉"/>
            </a:pPr>
            <a:r>
              <a:rPr lang="en"/>
              <a:t> Search engines</a:t>
            </a:r>
            <a:endParaRPr/>
          </a:p>
          <a:p>
            <a:pPr indent="-381000" lvl="0" marL="457200" rtl="0" algn="l">
              <a:spcBef>
                <a:spcPts val="0"/>
              </a:spcBef>
              <a:spcAft>
                <a:spcPts val="0"/>
              </a:spcAft>
              <a:buClr>
                <a:schemeClr val="accent1"/>
              </a:buClr>
              <a:buSzPts val="2400"/>
              <a:buChar char="◉"/>
            </a:pPr>
            <a:r>
              <a:rPr lang="en"/>
              <a:t> Translation services</a:t>
            </a:r>
            <a:endParaRPr/>
          </a:p>
          <a:p>
            <a:pPr indent="-381000" lvl="0" marL="457200" rtl="0" algn="l">
              <a:spcBef>
                <a:spcPts val="0"/>
              </a:spcBef>
              <a:spcAft>
                <a:spcPts val="0"/>
              </a:spcAft>
              <a:buClr>
                <a:schemeClr val="accent1"/>
              </a:buClr>
              <a:buSzPts val="2400"/>
              <a:buChar char="◉"/>
            </a:pPr>
            <a:r>
              <a:rPr lang="en"/>
              <a:t> Speech-to-text systems</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130" name="Google Shape;130;p1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3"/>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572" name="Google Shape;572;p7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73"/>
          <p:cNvSpPr txBox="1"/>
          <p:nvPr>
            <p:ph idx="1" type="body"/>
          </p:nvPr>
        </p:nvSpPr>
        <p:spPr>
          <a:xfrm>
            <a:off x="1381250" y="1331696"/>
            <a:ext cx="6809700" cy="64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t>The Simplest Transfer: Word Embeddings</a:t>
            </a:r>
            <a:endParaRPr b="1" sz="2000"/>
          </a:p>
        </p:txBody>
      </p:sp>
      <p:pic>
        <p:nvPicPr>
          <p:cNvPr id="574" name="Google Shape;574;p73"/>
          <p:cNvPicPr preferRelativeResize="0"/>
          <p:nvPr/>
        </p:nvPicPr>
        <p:blipFill>
          <a:blip r:embed="rId3">
            <a:alphaModFix/>
          </a:blip>
          <a:stretch>
            <a:fillRect/>
          </a:stretch>
        </p:blipFill>
        <p:spPr>
          <a:xfrm>
            <a:off x="1023741" y="1905975"/>
            <a:ext cx="7096519" cy="2968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4"/>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580" name="Google Shape;580;p7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1" name="Google Shape;581;p74"/>
          <p:cNvPicPr preferRelativeResize="0"/>
          <p:nvPr/>
        </p:nvPicPr>
        <p:blipFill>
          <a:blip r:embed="rId3">
            <a:alphaModFix/>
          </a:blip>
          <a:stretch>
            <a:fillRect/>
          </a:stretch>
        </p:blipFill>
        <p:spPr>
          <a:xfrm>
            <a:off x="1231775" y="1331700"/>
            <a:ext cx="6680451" cy="1219650"/>
          </a:xfrm>
          <a:prstGeom prst="rect">
            <a:avLst/>
          </a:prstGeom>
          <a:noFill/>
          <a:ln>
            <a:noFill/>
          </a:ln>
        </p:spPr>
      </p:pic>
      <p:pic>
        <p:nvPicPr>
          <p:cNvPr id="582" name="Google Shape;582;p74"/>
          <p:cNvPicPr preferRelativeResize="0"/>
          <p:nvPr/>
        </p:nvPicPr>
        <p:blipFill>
          <a:blip r:embed="rId4">
            <a:alphaModFix/>
          </a:blip>
          <a:stretch>
            <a:fillRect/>
          </a:stretch>
        </p:blipFill>
        <p:spPr>
          <a:xfrm>
            <a:off x="1009600" y="2712216"/>
            <a:ext cx="7124803" cy="222996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Pretrained Models</a:t>
            </a:r>
            <a:endParaRPr/>
          </a:p>
        </p:txBody>
      </p:sp>
      <p:sp>
        <p:nvSpPr>
          <p:cNvPr id="588" name="Google Shape;588;p7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9" name="Google Shape;589;p75"/>
          <p:cNvPicPr preferRelativeResize="0"/>
          <p:nvPr/>
        </p:nvPicPr>
        <p:blipFill>
          <a:blip r:embed="rId3">
            <a:alphaModFix/>
          </a:blip>
          <a:stretch>
            <a:fillRect/>
          </a:stretch>
        </p:blipFill>
        <p:spPr>
          <a:xfrm>
            <a:off x="152400" y="2354462"/>
            <a:ext cx="8839204" cy="2395390"/>
          </a:xfrm>
          <a:prstGeom prst="rect">
            <a:avLst/>
          </a:prstGeom>
          <a:noFill/>
          <a:ln>
            <a:noFill/>
          </a:ln>
        </p:spPr>
      </p:pic>
      <p:sp>
        <p:nvSpPr>
          <p:cNvPr id="590" name="Google Shape;590;p75"/>
          <p:cNvSpPr txBox="1"/>
          <p:nvPr/>
        </p:nvSpPr>
        <p:spPr>
          <a:xfrm>
            <a:off x="814725" y="1370050"/>
            <a:ext cx="751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11111"/>
                </a:solidFill>
                <a:highlight>
                  <a:srgbClr val="FDFDFD"/>
                </a:highlight>
                <a:latin typeface="Quattrocento Sans"/>
                <a:ea typeface="Quattrocento Sans"/>
                <a:cs typeface="Quattrocento Sans"/>
                <a:sym typeface="Quattrocento Sans"/>
              </a:rPr>
              <a:t>R</a:t>
            </a:r>
            <a:r>
              <a:rPr lang="en" sz="1800">
                <a:solidFill>
                  <a:srgbClr val="111111"/>
                </a:solidFill>
                <a:highlight>
                  <a:srgbClr val="FDFDFD"/>
                </a:highlight>
                <a:latin typeface="Quattrocento Sans"/>
                <a:ea typeface="Quattrocento Sans"/>
                <a:cs typeface="Quattrocento Sans"/>
                <a:sym typeface="Quattrocento Sans"/>
              </a:rPr>
              <a:t>oughly speaking, the transition from word embeddings to the current state-of-the-art models can be explained with just two ideas.</a:t>
            </a:r>
            <a:endParaRPr sz="1800">
              <a:latin typeface="Quattrocento Sans"/>
              <a:ea typeface="Quattrocento Sans"/>
              <a:cs typeface="Quattrocento Sans"/>
              <a:sym typeface="Quattrocento Sans"/>
            </a:endParaRPr>
          </a:p>
        </p:txBody>
      </p:sp>
      <p:sp>
        <p:nvSpPr>
          <p:cNvPr id="591" name="Google Shape;591;p75"/>
          <p:cNvSpPr/>
          <p:nvPr/>
        </p:nvSpPr>
        <p:spPr>
          <a:xfrm>
            <a:off x="5808450" y="2386650"/>
            <a:ext cx="642300" cy="268500"/>
          </a:xfrm>
          <a:prstGeom prst="rect">
            <a:avLst/>
          </a:prstGeom>
          <a:noFill/>
          <a:ln cap="flat" cmpd="sng" w="19050">
            <a:solidFill>
              <a:srgbClr val="FFC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5"/>
          <p:cNvSpPr/>
          <p:nvPr/>
        </p:nvSpPr>
        <p:spPr>
          <a:xfrm>
            <a:off x="7599875" y="2386650"/>
            <a:ext cx="1112700" cy="268500"/>
          </a:xfrm>
          <a:prstGeom prst="rect">
            <a:avLst/>
          </a:prstGeom>
          <a:noFill/>
          <a:ln cap="flat" cmpd="sng" w="19050">
            <a:solidFill>
              <a:srgbClr val="FFC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6"/>
          <p:cNvSpPr txBox="1"/>
          <p:nvPr>
            <p:ph type="title"/>
          </p:nvPr>
        </p:nvSpPr>
        <p:spPr>
          <a:xfrm>
            <a:off x="1381250" y="896100"/>
            <a:ext cx="5414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 1: </a:t>
            </a:r>
            <a:r>
              <a:rPr lang="en"/>
              <a:t>From Words to Words-in-Context</a:t>
            </a:r>
            <a:endParaRPr/>
          </a:p>
        </p:txBody>
      </p:sp>
      <p:sp>
        <p:nvSpPr>
          <p:cNvPr id="598" name="Google Shape;598;p7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9" name="Google Shape;599;p76"/>
          <p:cNvSpPr txBox="1"/>
          <p:nvPr/>
        </p:nvSpPr>
        <p:spPr>
          <a:xfrm>
            <a:off x="814800" y="1523425"/>
            <a:ext cx="7514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111111"/>
                </a:solidFill>
                <a:highlight>
                  <a:srgbClr val="FDFDFD"/>
                </a:highlight>
                <a:latin typeface="Quattrocento Sans"/>
                <a:ea typeface="Quattrocento Sans"/>
                <a:cs typeface="Quattrocento Sans"/>
                <a:sym typeface="Quattrocento Sans"/>
              </a:rPr>
              <a:t>Instead of representing individual words, we can learn to </a:t>
            </a:r>
            <a:r>
              <a:rPr b="1" lang="en" sz="1800">
                <a:solidFill>
                  <a:srgbClr val="111111"/>
                </a:solidFill>
                <a:highlight>
                  <a:srgbClr val="FDFDFD"/>
                </a:highlight>
                <a:latin typeface="Quattrocento Sans"/>
                <a:ea typeface="Quattrocento Sans"/>
                <a:cs typeface="Quattrocento Sans"/>
                <a:sym typeface="Quattrocento Sans"/>
              </a:rPr>
              <a:t>represent words along with the context they are used in.</a:t>
            </a:r>
            <a:endParaRPr b="1" sz="1800">
              <a:latin typeface="Quattrocento Sans"/>
              <a:ea typeface="Quattrocento Sans"/>
              <a:cs typeface="Quattrocento Sans"/>
              <a:sym typeface="Quattrocento Sans"/>
            </a:endParaRPr>
          </a:p>
        </p:txBody>
      </p:sp>
      <p:pic>
        <p:nvPicPr>
          <p:cNvPr id="600" name="Google Shape;600;p76"/>
          <p:cNvPicPr preferRelativeResize="0"/>
          <p:nvPr/>
        </p:nvPicPr>
        <p:blipFill>
          <a:blip r:embed="rId3">
            <a:alphaModFix/>
          </a:blip>
          <a:stretch>
            <a:fillRect/>
          </a:stretch>
        </p:blipFill>
        <p:spPr>
          <a:xfrm>
            <a:off x="1290650" y="2262325"/>
            <a:ext cx="6562708" cy="25763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7"/>
          <p:cNvSpPr txBox="1"/>
          <p:nvPr>
            <p:ph type="title"/>
          </p:nvPr>
        </p:nvSpPr>
        <p:spPr>
          <a:xfrm>
            <a:off x="1381250" y="896100"/>
            <a:ext cx="51462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 1: </a:t>
            </a:r>
            <a:r>
              <a:rPr lang="en"/>
              <a:t>From Words to Words-in-Context</a:t>
            </a:r>
            <a:endParaRPr/>
          </a:p>
        </p:txBody>
      </p:sp>
      <p:sp>
        <p:nvSpPr>
          <p:cNvPr id="606" name="Google Shape;606;p7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77"/>
          <p:cNvSpPr txBox="1"/>
          <p:nvPr/>
        </p:nvSpPr>
        <p:spPr>
          <a:xfrm>
            <a:off x="814800" y="1523425"/>
            <a:ext cx="751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1111"/>
                </a:solidFill>
                <a:highlight>
                  <a:srgbClr val="FDFDFD"/>
                </a:highlight>
                <a:latin typeface="Quattrocento Sans"/>
                <a:ea typeface="Quattrocento Sans"/>
                <a:cs typeface="Quattrocento Sans"/>
                <a:sym typeface="Quattrocento Sans"/>
              </a:rPr>
              <a:t>Transfer</a:t>
            </a:r>
            <a:r>
              <a:rPr lang="en" sz="1800">
                <a:solidFill>
                  <a:srgbClr val="111111"/>
                </a:solidFill>
                <a:highlight>
                  <a:srgbClr val="FDFDFD"/>
                </a:highlight>
                <a:latin typeface="Quattrocento Sans"/>
                <a:ea typeface="Quattrocento Sans"/>
                <a:cs typeface="Quattrocento Sans"/>
                <a:sym typeface="Quattrocento Sans"/>
              </a:rPr>
              <a:t>: Put Representations Instead of Word Embeddings</a:t>
            </a:r>
            <a:endParaRPr sz="1800">
              <a:latin typeface="Quattrocento Sans"/>
              <a:ea typeface="Quattrocento Sans"/>
              <a:cs typeface="Quattrocento Sans"/>
              <a:sym typeface="Quattrocento Sans"/>
            </a:endParaRPr>
          </a:p>
        </p:txBody>
      </p:sp>
      <p:pic>
        <p:nvPicPr>
          <p:cNvPr id="608" name="Google Shape;608;p77"/>
          <p:cNvPicPr preferRelativeResize="0"/>
          <p:nvPr/>
        </p:nvPicPr>
        <p:blipFill>
          <a:blip r:embed="rId3">
            <a:alphaModFix/>
          </a:blip>
          <a:stretch>
            <a:fillRect/>
          </a:stretch>
        </p:blipFill>
        <p:spPr>
          <a:xfrm>
            <a:off x="1357400" y="2100150"/>
            <a:ext cx="6429179" cy="28535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8"/>
          <p:cNvSpPr txBox="1"/>
          <p:nvPr>
            <p:ph type="title"/>
          </p:nvPr>
        </p:nvSpPr>
        <p:spPr>
          <a:xfrm>
            <a:off x="1381250" y="896100"/>
            <a:ext cx="4590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ELMo</a:t>
            </a:r>
            <a:endParaRPr/>
          </a:p>
        </p:txBody>
      </p:sp>
      <p:sp>
        <p:nvSpPr>
          <p:cNvPr id="614" name="Google Shape;614;p7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5" name="Google Shape;615;p78"/>
          <p:cNvSpPr txBox="1"/>
          <p:nvPr/>
        </p:nvSpPr>
        <p:spPr>
          <a:xfrm>
            <a:off x="814800" y="1523425"/>
            <a:ext cx="75144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111111"/>
                </a:solidFill>
                <a:highlight>
                  <a:srgbClr val="FDFDFD"/>
                </a:highlight>
                <a:latin typeface="Quattrocento Sans"/>
                <a:ea typeface="Quattrocento Sans"/>
                <a:cs typeface="Quattrocento Sans"/>
                <a:sym typeface="Quattrocento Sans"/>
              </a:rPr>
              <a:t>ELMo</a:t>
            </a:r>
            <a:r>
              <a:rPr lang="en" sz="2000">
                <a:solidFill>
                  <a:srgbClr val="111111"/>
                </a:solidFill>
                <a:highlight>
                  <a:srgbClr val="FDFDFD"/>
                </a:highlight>
                <a:latin typeface="Quattrocento Sans"/>
                <a:ea typeface="Quattrocento Sans"/>
                <a:cs typeface="Quattrocento Sans"/>
                <a:sym typeface="Quattrocento Sans"/>
              </a:rPr>
              <a:t>: Embeddings from Language Models</a:t>
            </a:r>
            <a:endParaRPr sz="2000">
              <a:solidFill>
                <a:srgbClr val="111111"/>
              </a:solidFill>
              <a:highlight>
                <a:srgbClr val="FDFDFD"/>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rgbClr val="111111"/>
              </a:solidFill>
              <a:highlight>
                <a:srgbClr val="FDFDFD"/>
              </a:highlight>
              <a:latin typeface="Quattrocento Sans"/>
              <a:ea typeface="Quattrocento Sans"/>
              <a:cs typeface="Quattrocento Sans"/>
              <a:sym typeface="Quattrocento Sans"/>
            </a:endParaRPr>
          </a:p>
          <a:p>
            <a:pPr indent="0" lvl="0" marL="0" rtl="0" algn="l">
              <a:spcBef>
                <a:spcPts val="0"/>
              </a:spcBef>
              <a:spcAft>
                <a:spcPts val="0"/>
              </a:spcAft>
              <a:buNone/>
            </a:pPr>
            <a:r>
              <a:rPr lang="en" sz="1800">
                <a:solidFill>
                  <a:srgbClr val="111111"/>
                </a:solidFill>
                <a:highlight>
                  <a:srgbClr val="FDFDFD"/>
                </a:highlight>
                <a:latin typeface="Quattrocento Sans"/>
                <a:ea typeface="Quattrocento Sans"/>
                <a:cs typeface="Quattrocento Sans"/>
                <a:sym typeface="Quattrocento Sans"/>
              </a:rPr>
              <a:t>Introduced in: </a:t>
            </a:r>
            <a:r>
              <a:rPr lang="en" sz="1800">
                <a:solidFill>
                  <a:srgbClr val="2A7AE2"/>
                </a:solidFill>
                <a:highlight>
                  <a:srgbClr val="FDFDFD"/>
                </a:highlight>
                <a:uFill>
                  <a:noFill/>
                </a:uFill>
                <a:latin typeface="Quattrocento Sans"/>
                <a:ea typeface="Quattrocento Sans"/>
                <a:cs typeface="Quattrocento Sans"/>
                <a:sym typeface="Quattrocento Sans"/>
                <a:hlinkClick r:id="rId3">
                  <a:extLst>
                    <a:ext uri="{A12FA001-AC4F-418D-AE19-62706E023703}">
                      <ahyp:hlinkClr val="tx"/>
                    </a:ext>
                  </a:extLst>
                </a:hlinkClick>
              </a:rPr>
              <a:t>Deep contextualized word representations</a:t>
            </a:r>
            <a:r>
              <a:rPr lang="en" sz="1800">
                <a:solidFill>
                  <a:srgbClr val="111111"/>
                </a:solidFill>
                <a:highlight>
                  <a:srgbClr val="FDFDFD"/>
                </a:highlight>
                <a:latin typeface="Quattrocento Sans"/>
                <a:ea typeface="Quattrocento Sans"/>
                <a:cs typeface="Quattrocento Sans"/>
                <a:sym typeface="Quattrocento Sans"/>
              </a:rPr>
              <a:t> (Best Paper Award at NAACL 2018)</a:t>
            </a:r>
            <a:endParaRPr sz="1800">
              <a:solidFill>
                <a:srgbClr val="111111"/>
              </a:solidFill>
              <a:highlight>
                <a:srgbClr val="FDFDFD"/>
              </a:highlight>
              <a:latin typeface="Quattrocento Sans"/>
              <a:ea typeface="Quattrocento Sans"/>
              <a:cs typeface="Quattrocento Sans"/>
              <a:sym typeface="Quattrocento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9"/>
          <p:cNvSpPr txBox="1"/>
          <p:nvPr>
            <p:ph type="title"/>
          </p:nvPr>
        </p:nvSpPr>
        <p:spPr>
          <a:xfrm>
            <a:off x="1381250" y="896100"/>
            <a:ext cx="4590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ELMo</a:t>
            </a:r>
            <a:endParaRPr/>
          </a:p>
        </p:txBody>
      </p:sp>
      <p:sp>
        <p:nvSpPr>
          <p:cNvPr id="621" name="Google Shape;621;p7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2" name="Google Shape;622;p79"/>
          <p:cNvPicPr preferRelativeResize="0"/>
          <p:nvPr/>
        </p:nvPicPr>
        <p:blipFill>
          <a:blip r:embed="rId3">
            <a:alphaModFix/>
          </a:blip>
          <a:stretch>
            <a:fillRect/>
          </a:stretch>
        </p:blipFill>
        <p:spPr>
          <a:xfrm>
            <a:off x="1156698" y="1477075"/>
            <a:ext cx="6830612" cy="3368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0"/>
          <p:cNvSpPr txBox="1"/>
          <p:nvPr>
            <p:ph type="title"/>
          </p:nvPr>
        </p:nvSpPr>
        <p:spPr>
          <a:xfrm>
            <a:off x="1381250" y="896100"/>
            <a:ext cx="4590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ELMo</a:t>
            </a:r>
            <a:endParaRPr/>
          </a:p>
        </p:txBody>
      </p:sp>
      <p:sp>
        <p:nvSpPr>
          <p:cNvPr id="628" name="Google Shape;628;p8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9" name="Google Shape;629;p80"/>
          <p:cNvPicPr preferRelativeResize="0"/>
          <p:nvPr/>
        </p:nvPicPr>
        <p:blipFill>
          <a:blip r:embed="rId3">
            <a:alphaModFix/>
          </a:blip>
          <a:stretch>
            <a:fillRect/>
          </a:stretch>
        </p:blipFill>
        <p:spPr>
          <a:xfrm>
            <a:off x="323200" y="2085050"/>
            <a:ext cx="3136926" cy="2116050"/>
          </a:xfrm>
          <a:prstGeom prst="rect">
            <a:avLst/>
          </a:prstGeom>
          <a:noFill/>
          <a:ln>
            <a:noFill/>
          </a:ln>
        </p:spPr>
      </p:pic>
      <p:pic>
        <p:nvPicPr>
          <p:cNvPr id="630" name="Google Shape;630;p80"/>
          <p:cNvPicPr preferRelativeResize="0"/>
          <p:nvPr/>
        </p:nvPicPr>
        <p:blipFill>
          <a:blip r:embed="rId4">
            <a:alphaModFix/>
          </a:blip>
          <a:stretch>
            <a:fillRect/>
          </a:stretch>
        </p:blipFill>
        <p:spPr>
          <a:xfrm>
            <a:off x="3547325" y="1896275"/>
            <a:ext cx="5450276" cy="2493601"/>
          </a:xfrm>
          <a:prstGeom prst="rect">
            <a:avLst/>
          </a:prstGeom>
          <a:noFill/>
          <a:ln>
            <a:noFill/>
          </a:ln>
        </p:spPr>
      </p:pic>
      <p:sp>
        <p:nvSpPr>
          <p:cNvPr id="631" name="Google Shape;631;p80"/>
          <p:cNvSpPr txBox="1"/>
          <p:nvPr/>
        </p:nvSpPr>
        <p:spPr>
          <a:xfrm>
            <a:off x="391663" y="433237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highlight>
                  <a:srgbClr val="FDFDFD"/>
                </a:highlight>
                <a:latin typeface="Quattrocento Sans"/>
                <a:ea typeface="Quattrocento Sans"/>
                <a:cs typeface="Quattrocento Sans"/>
                <a:sym typeface="Quattrocento Sans"/>
              </a:rPr>
              <a:t>C</a:t>
            </a:r>
            <a:r>
              <a:rPr lang="en" sz="1200">
                <a:solidFill>
                  <a:schemeClr val="dk1"/>
                </a:solidFill>
                <a:highlight>
                  <a:srgbClr val="FDFDFD"/>
                </a:highlight>
                <a:latin typeface="Quattrocento Sans"/>
                <a:ea typeface="Quattrocento Sans"/>
                <a:cs typeface="Quattrocento Sans"/>
                <a:sym typeface="Quattrocento Sans"/>
              </a:rPr>
              <a:t>oncatenating forward and backward vectors =&gt; "knows" both left and right contexts.</a:t>
            </a:r>
            <a:endParaRPr sz="1200">
              <a:latin typeface="Quattrocento Sans"/>
              <a:ea typeface="Quattrocento Sans"/>
              <a:cs typeface="Quattrocento Sans"/>
              <a:sym typeface="Quattrocento Sans"/>
            </a:endParaRPr>
          </a:p>
        </p:txBody>
      </p:sp>
      <p:sp>
        <p:nvSpPr>
          <p:cNvPr id="632" name="Google Shape;632;p80"/>
          <p:cNvSpPr txBox="1"/>
          <p:nvPr/>
        </p:nvSpPr>
        <p:spPr>
          <a:xfrm>
            <a:off x="4772463" y="442477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highlight>
                  <a:srgbClr val="FDFDFD"/>
                </a:highlight>
                <a:latin typeface="Quattrocento Sans"/>
                <a:ea typeface="Quattrocento Sans"/>
                <a:cs typeface="Quattrocento Sans"/>
                <a:sym typeface="Quattrocento Sans"/>
              </a:rPr>
              <a:t> task-specific weights to combine representations from the layers.</a:t>
            </a:r>
            <a:endParaRPr sz="1200">
              <a:latin typeface="Quattrocento Sans"/>
              <a:ea typeface="Quattrocento Sans"/>
              <a:cs typeface="Quattrocento Sans"/>
              <a:sym typeface="Quattrocento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1"/>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 2: No more task-specific models</a:t>
            </a:r>
            <a:endParaRPr/>
          </a:p>
        </p:txBody>
      </p:sp>
      <p:sp>
        <p:nvSpPr>
          <p:cNvPr id="638" name="Google Shape;638;p8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9" name="Google Shape;639;p81"/>
          <p:cNvSpPr txBox="1"/>
          <p:nvPr/>
        </p:nvSpPr>
        <p:spPr>
          <a:xfrm>
            <a:off x="600775" y="1447300"/>
            <a:ext cx="7942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Quattrocento Sans"/>
                <a:ea typeface="Quattrocento Sans"/>
                <a:cs typeface="Quattrocento Sans"/>
                <a:sym typeface="Quattrocento Sans"/>
              </a:rPr>
              <a:t>Cove/ELMo replace word embeddings, but GPT/BERT replace </a:t>
            </a:r>
            <a:r>
              <a:rPr b="1" lang="en" sz="1800">
                <a:solidFill>
                  <a:schemeClr val="dk1"/>
                </a:solidFill>
                <a:latin typeface="Quattrocento Sans"/>
                <a:ea typeface="Quattrocento Sans"/>
                <a:cs typeface="Quattrocento Sans"/>
                <a:sym typeface="Quattrocento Sans"/>
              </a:rPr>
              <a:t>entire models</a:t>
            </a:r>
            <a:r>
              <a:rPr lang="en" sz="1800">
                <a:solidFill>
                  <a:schemeClr val="dk1"/>
                </a:solidFill>
                <a:latin typeface="Quattrocento Sans"/>
                <a:ea typeface="Quattrocento Sans"/>
                <a:cs typeface="Quattrocento Sans"/>
                <a:sym typeface="Quattrocento Sans"/>
              </a:rPr>
              <a:t>.</a:t>
            </a:r>
            <a:endParaRPr sz="1800">
              <a:latin typeface="Quattrocento Sans"/>
              <a:ea typeface="Quattrocento Sans"/>
              <a:cs typeface="Quattrocento Sans"/>
              <a:sym typeface="Quattrocento Sans"/>
            </a:endParaRPr>
          </a:p>
        </p:txBody>
      </p:sp>
      <p:pic>
        <p:nvPicPr>
          <p:cNvPr id="640" name="Google Shape;640;p81"/>
          <p:cNvPicPr preferRelativeResize="0"/>
          <p:nvPr/>
        </p:nvPicPr>
        <p:blipFill>
          <a:blip r:embed="rId3">
            <a:alphaModFix/>
          </a:blip>
          <a:stretch>
            <a:fillRect/>
          </a:stretch>
        </p:blipFill>
        <p:spPr>
          <a:xfrm>
            <a:off x="1770948" y="1947350"/>
            <a:ext cx="5602104" cy="3042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2"/>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GPT</a:t>
            </a:r>
            <a:endParaRPr/>
          </a:p>
        </p:txBody>
      </p:sp>
      <p:sp>
        <p:nvSpPr>
          <p:cNvPr id="646" name="Google Shape;646;p8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7" name="Google Shape;647;p82"/>
          <p:cNvSpPr txBox="1"/>
          <p:nvPr/>
        </p:nvSpPr>
        <p:spPr>
          <a:xfrm>
            <a:off x="287550" y="1331700"/>
            <a:ext cx="5961900" cy="37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Quattrocento Sans"/>
                <a:ea typeface="Quattrocento Sans"/>
                <a:cs typeface="Quattrocento Sans"/>
                <a:sym typeface="Quattrocento Sans"/>
              </a:rPr>
              <a:t>GPT</a:t>
            </a:r>
            <a:r>
              <a:rPr lang="en" sz="1800">
                <a:solidFill>
                  <a:schemeClr val="dk1"/>
                </a:solidFill>
                <a:latin typeface="Quattrocento Sans"/>
                <a:ea typeface="Quattrocento Sans"/>
                <a:cs typeface="Quattrocento Sans"/>
                <a:sym typeface="Quattrocento Sans"/>
              </a:rPr>
              <a:t>: </a:t>
            </a:r>
            <a:r>
              <a:rPr lang="en" sz="1700" u="sng">
                <a:solidFill>
                  <a:schemeClr val="hlink"/>
                </a:solidFill>
                <a:highlight>
                  <a:srgbClr val="FDFDFD"/>
                </a:highlight>
                <a:latin typeface="Quattrocento Sans"/>
                <a:ea typeface="Quattrocento Sans"/>
                <a:cs typeface="Quattrocento Sans"/>
                <a:sym typeface="Quattrocento Sans"/>
                <a:hlinkClick r:id="rId3"/>
              </a:rPr>
              <a:t>Generative Pre-Training for Language Understanding</a:t>
            </a:r>
            <a:endParaRPr sz="1700">
              <a:solidFill>
                <a:schemeClr val="dk1"/>
              </a:solidFill>
              <a:highlight>
                <a:srgbClr val="FDFDFD"/>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600">
              <a:solidFill>
                <a:schemeClr val="dk1"/>
              </a:solidFill>
              <a:highlight>
                <a:srgbClr val="FDFDFD"/>
              </a:highlight>
              <a:latin typeface="Quattrocento Sans"/>
              <a:ea typeface="Quattrocento Sans"/>
              <a:cs typeface="Quattrocento Sans"/>
              <a:sym typeface="Quattrocento Sans"/>
            </a:endParaRPr>
          </a:p>
          <a:p>
            <a:pPr indent="-330200" lvl="0" marL="457200" rtl="0" algn="l">
              <a:spcBef>
                <a:spcPts val="0"/>
              </a:spcBef>
              <a:spcAft>
                <a:spcPts val="0"/>
              </a:spcAft>
              <a:buClr>
                <a:schemeClr val="dk1"/>
              </a:buClr>
              <a:buSzPts val="1600"/>
              <a:buFont typeface="Quattrocento Sans"/>
              <a:buChar char="●"/>
            </a:pPr>
            <a:r>
              <a:rPr lang="en" sz="1600">
                <a:solidFill>
                  <a:schemeClr val="dk1"/>
                </a:solidFill>
                <a:highlight>
                  <a:srgbClr val="FDFDFD"/>
                </a:highlight>
                <a:latin typeface="Quattrocento Sans"/>
                <a:ea typeface="Quattrocento Sans"/>
                <a:cs typeface="Quattrocento Sans"/>
                <a:sym typeface="Quattrocento Sans"/>
              </a:rPr>
              <a:t>a </a:t>
            </a:r>
            <a:r>
              <a:rPr b="1" lang="en" sz="1600">
                <a:solidFill>
                  <a:schemeClr val="dk1"/>
                </a:solidFill>
                <a:highlight>
                  <a:srgbClr val="FDFDFD"/>
                </a:highlight>
                <a:latin typeface="Quattrocento Sans"/>
                <a:ea typeface="Quattrocento Sans"/>
                <a:cs typeface="Quattrocento Sans"/>
                <a:sym typeface="Quattrocento Sans"/>
              </a:rPr>
              <a:t>Transformer-based left-to-right language model</a:t>
            </a:r>
            <a:r>
              <a:rPr lang="en" sz="1600">
                <a:solidFill>
                  <a:schemeClr val="dk1"/>
                </a:solidFill>
                <a:highlight>
                  <a:srgbClr val="FDFDFD"/>
                </a:highlight>
                <a:latin typeface="Quattrocento Sans"/>
                <a:ea typeface="Quattrocento Sans"/>
                <a:cs typeface="Quattrocento Sans"/>
                <a:sym typeface="Quattrocento Sans"/>
              </a:rPr>
              <a:t>. The architecture is a 12-layer Transformer decoder (</a:t>
            </a:r>
            <a:r>
              <a:rPr b="1" lang="en" sz="1600">
                <a:solidFill>
                  <a:schemeClr val="dk1"/>
                </a:solidFill>
                <a:highlight>
                  <a:srgbClr val="FDFDFD"/>
                </a:highlight>
                <a:latin typeface="Quattrocento Sans"/>
                <a:ea typeface="Quattrocento Sans"/>
                <a:cs typeface="Quattrocento Sans"/>
                <a:sym typeface="Quattrocento Sans"/>
              </a:rPr>
              <a:t>without decoder-encoder attention</a:t>
            </a:r>
            <a:r>
              <a:rPr lang="en" sz="1600">
                <a:solidFill>
                  <a:schemeClr val="dk1"/>
                </a:solidFill>
                <a:highlight>
                  <a:srgbClr val="FDFDFD"/>
                </a:highlight>
                <a:latin typeface="Quattrocento Sans"/>
                <a:ea typeface="Quattrocento Sans"/>
                <a:cs typeface="Quattrocento Sans"/>
                <a:sym typeface="Quattrocento Sans"/>
              </a:rPr>
              <a:t>).</a:t>
            </a:r>
            <a:endParaRPr sz="1600">
              <a:solidFill>
                <a:schemeClr val="dk1"/>
              </a:solidFill>
              <a:highlight>
                <a:srgbClr val="FDFDFD"/>
              </a:highlight>
              <a:latin typeface="Quattrocento Sans"/>
              <a:ea typeface="Quattrocento Sans"/>
              <a:cs typeface="Quattrocento Sans"/>
              <a:sym typeface="Quattrocento Sans"/>
            </a:endParaRPr>
          </a:p>
          <a:p>
            <a:pPr indent="-330200" lvl="0" marL="457200" rtl="0" algn="l">
              <a:spcBef>
                <a:spcPts val="0"/>
              </a:spcBef>
              <a:spcAft>
                <a:spcPts val="0"/>
              </a:spcAft>
              <a:buClr>
                <a:schemeClr val="dk1"/>
              </a:buClr>
              <a:buSzPts val="1600"/>
              <a:buFont typeface="Quattrocento Sans"/>
              <a:buChar char="●"/>
            </a:pPr>
            <a:r>
              <a:rPr b="1" lang="en" sz="1600">
                <a:solidFill>
                  <a:schemeClr val="dk1"/>
                </a:solidFill>
                <a:highlight>
                  <a:srgbClr val="FDFDFD"/>
                </a:highlight>
                <a:latin typeface="Quattrocento Sans"/>
                <a:ea typeface="Quattrocento Sans"/>
                <a:cs typeface="Quattrocento Sans"/>
                <a:sym typeface="Quattrocento Sans"/>
              </a:rPr>
              <a:t>Pre-training</a:t>
            </a:r>
            <a:r>
              <a:rPr lang="en" sz="1600">
                <a:solidFill>
                  <a:schemeClr val="dk1"/>
                </a:solidFill>
                <a:highlight>
                  <a:srgbClr val="FDFDFD"/>
                </a:highlight>
                <a:latin typeface="Quattrocento Sans"/>
                <a:ea typeface="Quattrocento Sans"/>
                <a:cs typeface="Quattrocento Sans"/>
                <a:sym typeface="Quattrocento Sans"/>
              </a:rPr>
              <a:t>:</a:t>
            </a:r>
            <a:endParaRPr sz="1600">
              <a:solidFill>
                <a:schemeClr val="dk1"/>
              </a:solidFill>
              <a:highlight>
                <a:srgbClr val="FDFDFD"/>
              </a:highlight>
              <a:latin typeface="Quattrocento Sans"/>
              <a:ea typeface="Quattrocento Sans"/>
              <a:cs typeface="Quattrocento Sans"/>
              <a:sym typeface="Quattrocento Sans"/>
            </a:endParaRPr>
          </a:p>
          <a:p>
            <a:pPr indent="-330200" lvl="1" marL="914400" rtl="0" algn="l">
              <a:spcBef>
                <a:spcPts val="0"/>
              </a:spcBef>
              <a:spcAft>
                <a:spcPts val="0"/>
              </a:spcAft>
              <a:buClr>
                <a:schemeClr val="dk1"/>
              </a:buClr>
              <a:buSzPts val="1600"/>
              <a:buFont typeface="Quattrocento Sans"/>
              <a:buChar char="○"/>
            </a:pPr>
            <a:r>
              <a:rPr lang="en" sz="1600">
                <a:solidFill>
                  <a:schemeClr val="dk1"/>
                </a:solidFill>
                <a:highlight>
                  <a:srgbClr val="FDFDFD"/>
                </a:highlight>
                <a:latin typeface="Quattrocento Sans"/>
                <a:ea typeface="Quattrocento Sans"/>
                <a:cs typeface="Quattrocento Sans"/>
                <a:sym typeface="Quattrocento Sans"/>
              </a:rPr>
              <a:t>at the timestep </a:t>
            </a:r>
            <a:r>
              <a:rPr b="1" i="1" lang="en" sz="1600">
                <a:solidFill>
                  <a:schemeClr val="dk1"/>
                </a:solidFill>
                <a:highlight>
                  <a:srgbClr val="FDFDFD"/>
                </a:highlight>
                <a:latin typeface="Times New Roman"/>
                <a:ea typeface="Times New Roman"/>
                <a:cs typeface="Times New Roman"/>
                <a:sym typeface="Times New Roman"/>
              </a:rPr>
              <a:t>t</a:t>
            </a:r>
            <a:r>
              <a:rPr lang="en" sz="1600">
                <a:solidFill>
                  <a:schemeClr val="dk1"/>
                </a:solidFill>
                <a:highlight>
                  <a:srgbClr val="FDFDFD"/>
                </a:highlight>
                <a:latin typeface="Quattrocento Sans"/>
                <a:ea typeface="Quattrocento Sans"/>
                <a:cs typeface="Quattrocento Sans"/>
                <a:sym typeface="Quattrocento Sans"/>
              </a:rPr>
              <a:t> the model predicts a probability distribution </a:t>
            </a:r>
            <a:endParaRPr sz="1600">
              <a:solidFill>
                <a:schemeClr val="dk1"/>
              </a:solidFill>
              <a:highlight>
                <a:srgbClr val="FDFDFD"/>
              </a:highlight>
              <a:latin typeface="Quattrocento Sans"/>
              <a:ea typeface="Quattrocento Sans"/>
              <a:cs typeface="Quattrocento Sans"/>
              <a:sym typeface="Quattrocento Sans"/>
            </a:endParaRPr>
          </a:p>
          <a:p>
            <a:pPr indent="0" lvl="0" marL="457200" rtl="0" algn="l">
              <a:spcBef>
                <a:spcPts val="0"/>
              </a:spcBef>
              <a:spcAft>
                <a:spcPts val="0"/>
              </a:spcAft>
              <a:buNone/>
            </a:pPr>
            <a:r>
              <a:t/>
            </a:r>
            <a:endParaRPr sz="1600">
              <a:solidFill>
                <a:schemeClr val="dk1"/>
              </a:solidFill>
              <a:highlight>
                <a:srgbClr val="FDFDFD"/>
              </a:highlight>
              <a:latin typeface="Quattrocento Sans"/>
              <a:ea typeface="Quattrocento Sans"/>
              <a:cs typeface="Quattrocento Sans"/>
              <a:sym typeface="Quattrocento Sans"/>
            </a:endParaRPr>
          </a:p>
          <a:p>
            <a:pPr indent="0" lvl="0" marL="457200" rtl="0" algn="l">
              <a:spcBef>
                <a:spcPts val="0"/>
              </a:spcBef>
              <a:spcAft>
                <a:spcPts val="0"/>
              </a:spcAft>
              <a:buNone/>
            </a:pPr>
            <a:r>
              <a:t/>
            </a:r>
            <a:endParaRPr sz="1600">
              <a:solidFill>
                <a:schemeClr val="dk1"/>
              </a:solidFill>
              <a:highlight>
                <a:srgbClr val="FDFDFD"/>
              </a:highlight>
              <a:latin typeface="Quattrocento Sans"/>
              <a:ea typeface="Quattrocento Sans"/>
              <a:cs typeface="Quattrocento Sans"/>
              <a:sym typeface="Quattrocento Sans"/>
            </a:endParaRPr>
          </a:p>
          <a:p>
            <a:pPr indent="-330200" lvl="1" marL="914400" rtl="0" algn="l">
              <a:spcBef>
                <a:spcPts val="0"/>
              </a:spcBef>
              <a:spcAft>
                <a:spcPts val="0"/>
              </a:spcAft>
              <a:buClr>
                <a:schemeClr val="dk1"/>
              </a:buClr>
              <a:buSzPts val="1600"/>
              <a:buFont typeface="Quattrocento Sans"/>
              <a:buChar char="○"/>
            </a:pPr>
            <a:r>
              <a:rPr lang="en" sz="1600">
                <a:solidFill>
                  <a:schemeClr val="dk1"/>
                </a:solidFill>
                <a:highlight>
                  <a:srgbClr val="FDFDFD"/>
                </a:highlight>
                <a:latin typeface="Quattrocento Sans"/>
                <a:ea typeface="Quattrocento Sans"/>
                <a:cs typeface="Quattrocento Sans"/>
                <a:sym typeface="Quattrocento Sans"/>
              </a:rPr>
              <a:t>The model is trained with the standard cross-entropy loss, and the loss for the whole sequence is</a:t>
            </a:r>
            <a:endParaRPr sz="1600">
              <a:solidFill>
                <a:schemeClr val="dk1"/>
              </a:solidFill>
              <a:highlight>
                <a:srgbClr val="FDFDFD"/>
              </a:highlight>
              <a:latin typeface="Quattrocento Sans"/>
              <a:ea typeface="Quattrocento Sans"/>
              <a:cs typeface="Quattrocento Sans"/>
              <a:sym typeface="Quattrocento Sans"/>
            </a:endParaRPr>
          </a:p>
          <a:p>
            <a:pPr indent="0" lvl="0" marL="457200" rtl="0" algn="l">
              <a:spcBef>
                <a:spcPts val="0"/>
              </a:spcBef>
              <a:spcAft>
                <a:spcPts val="0"/>
              </a:spcAft>
              <a:buNone/>
            </a:pPr>
            <a:r>
              <a:t/>
            </a:r>
            <a:endParaRPr sz="1700">
              <a:solidFill>
                <a:schemeClr val="dk1"/>
              </a:solidFill>
              <a:highlight>
                <a:srgbClr val="FDFDFD"/>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pic>
        <p:nvPicPr>
          <p:cNvPr id="648" name="Google Shape;648;p82"/>
          <p:cNvPicPr preferRelativeResize="0"/>
          <p:nvPr/>
        </p:nvPicPr>
        <p:blipFill>
          <a:blip r:embed="rId4">
            <a:alphaModFix/>
          </a:blip>
          <a:stretch>
            <a:fillRect/>
          </a:stretch>
        </p:blipFill>
        <p:spPr>
          <a:xfrm>
            <a:off x="6402699" y="1238800"/>
            <a:ext cx="2292350" cy="3551975"/>
          </a:xfrm>
          <a:prstGeom prst="rect">
            <a:avLst/>
          </a:prstGeom>
          <a:noFill/>
          <a:ln>
            <a:noFill/>
          </a:ln>
        </p:spPr>
      </p:pic>
      <p:pic>
        <p:nvPicPr>
          <p:cNvPr id="649" name="Google Shape;649;p82"/>
          <p:cNvPicPr preferRelativeResize="0"/>
          <p:nvPr/>
        </p:nvPicPr>
        <p:blipFill>
          <a:blip r:embed="rId5">
            <a:alphaModFix/>
          </a:blip>
          <a:stretch>
            <a:fillRect/>
          </a:stretch>
        </p:blipFill>
        <p:spPr>
          <a:xfrm>
            <a:off x="2201575" y="3441050"/>
            <a:ext cx="2447100" cy="331750"/>
          </a:xfrm>
          <a:prstGeom prst="rect">
            <a:avLst/>
          </a:prstGeom>
          <a:noFill/>
          <a:ln>
            <a:noFill/>
          </a:ln>
        </p:spPr>
      </p:pic>
      <p:pic>
        <p:nvPicPr>
          <p:cNvPr id="650" name="Google Shape;650;p82"/>
          <p:cNvPicPr preferRelativeResize="0"/>
          <p:nvPr/>
        </p:nvPicPr>
        <p:blipFill>
          <a:blip r:embed="rId6">
            <a:alphaModFix/>
          </a:blip>
          <a:stretch>
            <a:fillRect/>
          </a:stretch>
        </p:blipFill>
        <p:spPr>
          <a:xfrm>
            <a:off x="2122325" y="4433308"/>
            <a:ext cx="2292349" cy="6078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 Language Model</a:t>
            </a:r>
            <a:endParaRPr/>
          </a:p>
        </p:txBody>
      </p:sp>
      <p:sp>
        <p:nvSpPr>
          <p:cNvPr id="136" name="Google Shape;136;p20"/>
          <p:cNvSpPr txBox="1"/>
          <p:nvPr>
            <p:ph idx="1" type="body"/>
          </p:nvPr>
        </p:nvSpPr>
        <p:spPr>
          <a:xfrm>
            <a:off x="1381250" y="1331700"/>
            <a:ext cx="6809700" cy="23031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480"/>
              </a:spcBef>
              <a:spcAft>
                <a:spcPts val="0"/>
              </a:spcAft>
              <a:buClr>
                <a:schemeClr val="accent1"/>
              </a:buClr>
              <a:buSzPts val="2000"/>
              <a:buChar char="◉"/>
            </a:pPr>
            <a:r>
              <a:rPr b="1" lang="en" sz="2000"/>
              <a:t>N-grams</a:t>
            </a:r>
            <a:endParaRPr b="1" sz="2000"/>
          </a:p>
          <a:p>
            <a:pPr indent="-355600" lvl="0" marL="457200" rtl="0" algn="l">
              <a:lnSpc>
                <a:spcPct val="115000"/>
              </a:lnSpc>
              <a:spcBef>
                <a:spcPts val="0"/>
              </a:spcBef>
              <a:spcAft>
                <a:spcPts val="0"/>
              </a:spcAft>
              <a:buClr>
                <a:schemeClr val="accent1"/>
              </a:buClr>
              <a:buSzPts val="2000"/>
              <a:buChar char="◉"/>
            </a:pPr>
            <a:r>
              <a:rPr b="1" lang="en" sz="2000"/>
              <a:t>Neural LMs</a:t>
            </a:r>
            <a:r>
              <a:rPr lang="en" sz="2000"/>
              <a:t>: </a:t>
            </a:r>
            <a:endParaRPr sz="2000"/>
          </a:p>
          <a:p>
            <a:pPr indent="-355600" lvl="1" marL="914400" rtl="0" algn="l">
              <a:lnSpc>
                <a:spcPct val="115000"/>
              </a:lnSpc>
              <a:spcBef>
                <a:spcPts val="0"/>
              </a:spcBef>
              <a:spcAft>
                <a:spcPts val="0"/>
              </a:spcAft>
              <a:buClr>
                <a:schemeClr val="accent1"/>
              </a:buClr>
              <a:buSzPts val="2000"/>
              <a:buChar char="○"/>
            </a:pPr>
            <a:r>
              <a:rPr lang="en" sz="2000"/>
              <a:t>RNN</a:t>
            </a:r>
            <a:endParaRPr/>
          </a:p>
          <a:p>
            <a:pPr indent="-355600" lvl="1" marL="914400" rtl="0" algn="l">
              <a:lnSpc>
                <a:spcPct val="115000"/>
              </a:lnSpc>
              <a:spcBef>
                <a:spcPts val="0"/>
              </a:spcBef>
              <a:spcAft>
                <a:spcPts val="0"/>
              </a:spcAft>
              <a:buClr>
                <a:schemeClr val="accent1"/>
              </a:buClr>
              <a:buSzPts val="2000"/>
              <a:buChar char="○"/>
            </a:pPr>
            <a:r>
              <a:rPr lang="en" sz="2000"/>
              <a:t>CNN</a:t>
            </a:r>
            <a:endParaRPr/>
          </a:p>
          <a:p>
            <a:pPr indent="-355600" lvl="1" marL="914400" rtl="0" algn="l">
              <a:lnSpc>
                <a:spcPct val="115000"/>
              </a:lnSpc>
              <a:spcBef>
                <a:spcPts val="0"/>
              </a:spcBef>
              <a:spcAft>
                <a:spcPts val="0"/>
              </a:spcAft>
              <a:buClr>
                <a:schemeClr val="accent1"/>
              </a:buClr>
              <a:buSzPts val="2000"/>
              <a:buChar char="○"/>
            </a:pPr>
            <a:r>
              <a:rPr lang="en" sz="2000"/>
              <a:t>Transformer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37" name="Google Shape;137;p20"/>
          <p:cNvSpPr txBox="1"/>
          <p:nvPr/>
        </p:nvSpPr>
        <p:spPr>
          <a:xfrm>
            <a:off x="811600" y="3496125"/>
            <a:ext cx="4103400" cy="923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Clr>
                <a:schemeClr val="dk1"/>
              </a:buClr>
              <a:buSzPts val="1100"/>
              <a:buFont typeface="Arial"/>
              <a:buNone/>
            </a:pPr>
            <a:r>
              <a:rPr lang="en" sz="2400">
                <a:solidFill>
                  <a:schemeClr val="dk1"/>
                </a:solidFill>
                <a:latin typeface="Quattrocento Sans"/>
                <a:ea typeface="Quattrocento Sans"/>
                <a:cs typeface="Quattrocento Sans"/>
                <a:sym typeface="Quattrocento Sans"/>
              </a:rPr>
              <a:t>=&gt; Different ways to compute the conditional probabilities</a:t>
            </a:r>
            <a:endParaRPr>
              <a:latin typeface="Quattrocento Sans"/>
              <a:ea typeface="Quattrocento Sans"/>
              <a:cs typeface="Quattrocento Sans"/>
              <a:sym typeface="Quattrocento Sans"/>
            </a:endParaRPr>
          </a:p>
        </p:txBody>
      </p:sp>
      <p:pic>
        <p:nvPicPr>
          <p:cNvPr id="138" name="Google Shape;138;p20"/>
          <p:cNvPicPr preferRelativeResize="0"/>
          <p:nvPr/>
        </p:nvPicPr>
        <p:blipFill>
          <a:blip r:embed="rId3">
            <a:alphaModFix/>
          </a:blip>
          <a:stretch>
            <a:fillRect/>
          </a:stretch>
        </p:blipFill>
        <p:spPr>
          <a:xfrm>
            <a:off x="5165925" y="3806450"/>
            <a:ext cx="3166468" cy="435600"/>
          </a:xfrm>
          <a:prstGeom prst="rect">
            <a:avLst/>
          </a:prstGeom>
          <a:noFill/>
          <a:ln>
            <a:noFill/>
          </a:ln>
        </p:spPr>
      </p:pic>
      <p:sp>
        <p:nvSpPr>
          <p:cNvPr id="139" name="Google Shape;139;p2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3"/>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GPT</a:t>
            </a:r>
            <a:endParaRPr/>
          </a:p>
        </p:txBody>
      </p:sp>
      <p:sp>
        <p:nvSpPr>
          <p:cNvPr id="656" name="Google Shape;656;p8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7" name="Google Shape;657;p83"/>
          <p:cNvSpPr txBox="1"/>
          <p:nvPr/>
        </p:nvSpPr>
        <p:spPr>
          <a:xfrm>
            <a:off x="479250" y="1331700"/>
            <a:ext cx="818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Quattrocento Sans"/>
                <a:ea typeface="Quattrocento Sans"/>
                <a:cs typeface="Quattrocento Sans"/>
                <a:sym typeface="Quattrocento Sans"/>
              </a:rPr>
              <a:t>Fine-tuning</a:t>
            </a:r>
            <a:r>
              <a:rPr lang="en">
                <a:solidFill>
                  <a:schemeClr val="dk1"/>
                </a:solidFill>
                <a:latin typeface="Quattrocento Sans"/>
                <a:ea typeface="Quattrocento Sans"/>
                <a:cs typeface="Quattrocento Sans"/>
                <a:sym typeface="Quattrocento Sans"/>
              </a:rPr>
              <a:t>: In the fine-tuning stage, the model architecture stays the same except for the final linear layer. What changes is the input format for each task</a:t>
            </a:r>
            <a:endParaRPr>
              <a:solidFill>
                <a:schemeClr val="dk1"/>
              </a:solidFill>
              <a:latin typeface="Quattrocento Sans"/>
              <a:ea typeface="Quattrocento Sans"/>
              <a:cs typeface="Quattrocento Sans"/>
              <a:sym typeface="Quattrocento Sans"/>
            </a:endParaRPr>
          </a:p>
        </p:txBody>
      </p:sp>
      <p:pic>
        <p:nvPicPr>
          <p:cNvPr id="658" name="Google Shape;658;p83"/>
          <p:cNvPicPr preferRelativeResize="0"/>
          <p:nvPr/>
        </p:nvPicPr>
        <p:blipFill>
          <a:blip r:embed="rId3">
            <a:alphaModFix/>
          </a:blip>
          <a:stretch>
            <a:fillRect/>
          </a:stretch>
        </p:blipFill>
        <p:spPr>
          <a:xfrm>
            <a:off x="1959296" y="2046662"/>
            <a:ext cx="5225405" cy="2140650"/>
          </a:xfrm>
          <a:prstGeom prst="rect">
            <a:avLst/>
          </a:prstGeom>
          <a:noFill/>
          <a:ln>
            <a:noFill/>
          </a:ln>
        </p:spPr>
      </p:pic>
      <p:sp>
        <p:nvSpPr>
          <p:cNvPr id="659" name="Google Shape;659;p83"/>
          <p:cNvSpPr txBox="1"/>
          <p:nvPr/>
        </p:nvSpPr>
        <p:spPr>
          <a:xfrm>
            <a:off x="540000" y="4286675"/>
            <a:ext cx="80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DFDFD"/>
                </a:highlight>
                <a:latin typeface="Quattrocento Sans"/>
                <a:ea typeface="Quattrocento Sans"/>
                <a:cs typeface="Quattrocento Sans"/>
                <a:sym typeface="Quattrocento Sans"/>
              </a:rPr>
              <a:t>The fine-tuning loss consists of the task-specific loss, as well as the language modeling loss:</a:t>
            </a:r>
            <a:endParaRPr>
              <a:latin typeface="Quattrocento Sans"/>
              <a:ea typeface="Quattrocento Sans"/>
              <a:cs typeface="Quattrocento Sans"/>
              <a:sym typeface="Quattrocento Sans"/>
            </a:endParaRPr>
          </a:p>
        </p:txBody>
      </p:sp>
      <p:pic>
        <p:nvPicPr>
          <p:cNvPr id="660" name="Google Shape;660;p83"/>
          <p:cNvPicPr preferRelativeResize="0"/>
          <p:nvPr/>
        </p:nvPicPr>
        <p:blipFill>
          <a:blip r:embed="rId4">
            <a:alphaModFix/>
          </a:blip>
          <a:stretch>
            <a:fillRect/>
          </a:stretch>
        </p:blipFill>
        <p:spPr>
          <a:xfrm>
            <a:off x="3501600" y="4727098"/>
            <a:ext cx="2019299" cy="2243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4"/>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GPT</a:t>
            </a:r>
            <a:endParaRPr/>
          </a:p>
        </p:txBody>
      </p:sp>
      <p:sp>
        <p:nvSpPr>
          <p:cNvPr id="666" name="Google Shape;666;p8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84"/>
          <p:cNvSpPr txBox="1"/>
          <p:nvPr/>
        </p:nvSpPr>
        <p:spPr>
          <a:xfrm>
            <a:off x="1217275" y="1417975"/>
            <a:ext cx="6709500" cy="367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Quattrocento Sans"/>
                <a:ea typeface="Quattrocento Sans"/>
                <a:cs typeface="Quattrocento Sans"/>
                <a:sym typeface="Quattrocento Sans"/>
              </a:rPr>
              <a:t>GPT </a:t>
            </a:r>
            <a:r>
              <a:rPr lang="en" sz="1600">
                <a:solidFill>
                  <a:schemeClr val="dk1"/>
                </a:solidFill>
                <a:latin typeface="Quattrocento Sans"/>
                <a:ea typeface="Quattrocento Sans"/>
                <a:cs typeface="Quattrocento Sans"/>
                <a:sym typeface="Quattrocento Sans"/>
              </a:rPr>
              <a:t>versions:</a:t>
            </a:r>
            <a:endParaRPr sz="1600">
              <a:solidFill>
                <a:schemeClr val="dk1"/>
              </a:solidFill>
              <a:latin typeface="Quattrocento Sans"/>
              <a:ea typeface="Quattrocento Sans"/>
              <a:cs typeface="Quattrocento Sans"/>
              <a:sym typeface="Quattrocento Sans"/>
            </a:endParaRPr>
          </a:p>
          <a:p>
            <a:pPr indent="-317500" lvl="0" marL="749300" rtl="0" algn="l">
              <a:lnSpc>
                <a:spcPct val="115000"/>
              </a:lnSpc>
              <a:spcBef>
                <a:spcPts val="0"/>
              </a:spcBef>
              <a:spcAft>
                <a:spcPts val="0"/>
              </a:spcAft>
              <a:buClr>
                <a:schemeClr val="dk1"/>
              </a:buClr>
              <a:buSzPts val="1400"/>
              <a:buFont typeface="Quattrocento Sans"/>
              <a:buChar char="●"/>
            </a:pPr>
            <a:r>
              <a:rPr lang="en">
                <a:solidFill>
                  <a:schemeClr val="dk1"/>
                </a:solidFill>
                <a:highlight>
                  <a:srgbClr val="FDFDFD"/>
                </a:highlight>
                <a:latin typeface="Quattrocento Sans"/>
                <a:ea typeface="Quattrocento Sans"/>
                <a:cs typeface="Quattrocento Sans"/>
                <a:sym typeface="Quattrocento Sans"/>
              </a:rPr>
              <a:t>GPT-1: </a:t>
            </a:r>
            <a:r>
              <a:rPr lang="en">
                <a:solidFill>
                  <a:srgbClr val="2A7AE2"/>
                </a:solidFill>
                <a:highlight>
                  <a:srgbClr val="FDFDFD"/>
                </a:highlight>
                <a:uFill>
                  <a:noFill/>
                </a:uFill>
                <a:latin typeface="Quattrocento Sans"/>
                <a:ea typeface="Quattrocento Sans"/>
                <a:cs typeface="Quattrocento Sans"/>
                <a:sym typeface="Quattrocento Sans"/>
                <a:hlinkClick r:id="rId3">
                  <a:extLst>
                    <a:ext uri="{A12FA001-AC4F-418D-AE19-62706E023703}">
                      <ahyp:hlinkClr val="tx"/>
                    </a:ext>
                  </a:extLst>
                </a:hlinkClick>
              </a:rPr>
              <a:t>Improving Language Understanding by Generative Pre-Training</a:t>
            </a:r>
            <a:endParaRPr>
              <a:solidFill>
                <a:srgbClr val="2A7AE2"/>
              </a:solidFill>
              <a:highlight>
                <a:srgbClr val="FDFDFD"/>
              </a:highlight>
              <a:latin typeface="Quattrocento Sans"/>
              <a:ea typeface="Quattrocento Sans"/>
              <a:cs typeface="Quattrocento Sans"/>
              <a:sym typeface="Quattrocento Sans"/>
            </a:endParaRPr>
          </a:p>
          <a:p>
            <a:pPr indent="-317500" lvl="0" marL="749300" rtl="0" algn="l">
              <a:lnSpc>
                <a:spcPct val="115000"/>
              </a:lnSpc>
              <a:spcBef>
                <a:spcPts val="0"/>
              </a:spcBef>
              <a:spcAft>
                <a:spcPts val="0"/>
              </a:spcAft>
              <a:buClr>
                <a:schemeClr val="dk1"/>
              </a:buClr>
              <a:buSzPts val="1400"/>
              <a:buFont typeface="Quattrocento Sans"/>
              <a:buChar char="●"/>
            </a:pPr>
            <a:r>
              <a:rPr lang="en">
                <a:solidFill>
                  <a:schemeClr val="dk1"/>
                </a:solidFill>
                <a:highlight>
                  <a:srgbClr val="FDFDFD"/>
                </a:highlight>
                <a:latin typeface="Quattrocento Sans"/>
                <a:ea typeface="Quattrocento Sans"/>
                <a:cs typeface="Quattrocento Sans"/>
                <a:sym typeface="Quattrocento Sans"/>
              </a:rPr>
              <a:t>GPT-2: </a:t>
            </a:r>
            <a:r>
              <a:rPr lang="en">
                <a:solidFill>
                  <a:srgbClr val="2A7AE2"/>
                </a:solidFill>
                <a:highlight>
                  <a:srgbClr val="FDFDFD"/>
                </a:highlight>
                <a:uFill>
                  <a:noFill/>
                </a:uFill>
                <a:latin typeface="Quattrocento Sans"/>
                <a:ea typeface="Quattrocento Sans"/>
                <a:cs typeface="Quattrocento Sans"/>
                <a:sym typeface="Quattrocento Sans"/>
                <a:hlinkClick r:id="rId4">
                  <a:extLst>
                    <a:ext uri="{A12FA001-AC4F-418D-AE19-62706E023703}">
                      <ahyp:hlinkClr val="tx"/>
                    </a:ext>
                  </a:extLst>
                </a:hlinkClick>
              </a:rPr>
              <a:t>Language Models are Unsupervised Multitask Learners</a:t>
            </a:r>
            <a:endParaRPr>
              <a:solidFill>
                <a:srgbClr val="2A7AE2"/>
              </a:solidFill>
              <a:highlight>
                <a:srgbClr val="FDFDFD"/>
              </a:highlight>
              <a:latin typeface="Quattrocento Sans"/>
              <a:ea typeface="Quattrocento Sans"/>
              <a:cs typeface="Quattrocento Sans"/>
              <a:sym typeface="Quattrocento Sans"/>
            </a:endParaRPr>
          </a:p>
          <a:p>
            <a:pPr indent="-317500" lvl="0" marL="749300" rtl="0" algn="l">
              <a:lnSpc>
                <a:spcPct val="115000"/>
              </a:lnSpc>
              <a:spcBef>
                <a:spcPts val="0"/>
              </a:spcBef>
              <a:spcAft>
                <a:spcPts val="0"/>
              </a:spcAft>
              <a:buClr>
                <a:schemeClr val="dk1"/>
              </a:buClr>
              <a:buSzPts val="1400"/>
              <a:buFont typeface="Quattrocento Sans"/>
              <a:buChar char="●"/>
            </a:pPr>
            <a:r>
              <a:rPr lang="en">
                <a:solidFill>
                  <a:schemeClr val="dk1"/>
                </a:solidFill>
                <a:highlight>
                  <a:srgbClr val="FDFDFD"/>
                </a:highlight>
                <a:latin typeface="Quattrocento Sans"/>
                <a:ea typeface="Quattrocento Sans"/>
                <a:cs typeface="Quattrocento Sans"/>
                <a:sym typeface="Quattrocento Sans"/>
              </a:rPr>
              <a:t>GPT-3: </a:t>
            </a:r>
            <a:r>
              <a:rPr lang="en">
                <a:solidFill>
                  <a:srgbClr val="2A7AE2"/>
                </a:solidFill>
                <a:highlight>
                  <a:srgbClr val="FDFDFD"/>
                </a:highlight>
                <a:uFill>
                  <a:noFill/>
                </a:uFill>
                <a:latin typeface="Quattrocento Sans"/>
                <a:ea typeface="Quattrocento Sans"/>
                <a:cs typeface="Quattrocento Sans"/>
                <a:sym typeface="Quattrocento Sans"/>
                <a:hlinkClick r:id="rId5">
                  <a:extLst>
                    <a:ext uri="{A12FA001-AC4F-418D-AE19-62706E023703}">
                      <ahyp:hlinkClr val="tx"/>
                    </a:ext>
                  </a:extLst>
                </a:hlinkClick>
              </a:rPr>
              <a:t>Language Models are Few-Shot Learners</a:t>
            </a:r>
            <a:endParaRPr>
              <a:solidFill>
                <a:srgbClr val="2A7AE2"/>
              </a:solidFill>
              <a:highlight>
                <a:srgbClr val="FDFDFD"/>
              </a:highlight>
              <a:latin typeface="Quattrocento Sans"/>
              <a:ea typeface="Quattrocento Sans"/>
              <a:cs typeface="Quattrocento Sans"/>
              <a:sym typeface="Quattrocento Sans"/>
            </a:endParaRPr>
          </a:p>
          <a:p>
            <a:pPr indent="0" lvl="0" marL="0" rtl="0" algn="l">
              <a:spcBef>
                <a:spcPts val="2200"/>
              </a:spcBef>
              <a:spcAft>
                <a:spcPts val="0"/>
              </a:spcAft>
              <a:buNone/>
            </a:pPr>
            <a:r>
              <a:rPr lang="en" sz="1600">
                <a:solidFill>
                  <a:schemeClr val="dk1"/>
                </a:solidFill>
                <a:highlight>
                  <a:srgbClr val="FDFDFD"/>
                </a:highlight>
                <a:latin typeface="Quattrocento Sans"/>
                <a:ea typeface="Quattrocento Sans"/>
                <a:cs typeface="Quattrocento Sans"/>
                <a:sym typeface="Quattrocento Sans"/>
              </a:rPr>
              <a:t>These models are different mostly in the amount of training data and the number of parameters. Note that these models are so big, that only huge companies can afford to train one. This gave rise to lots of discussions of concerns related to the use of such huge models (ethical, environmental, etc.)</a:t>
            </a:r>
            <a:endParaRPr sz="1600">
              <a:solidFill>
                <a:schemeClr val="dk1"/>
              </a:solidFill>
              <a:highlight>
                <a:srgbClr val="FDFDFD"/>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600">
              <a:solidFill>
                <a:schemeClr val="dk1"/>
              </a:solidFill>
              <a:highlight>
                <a:srgbClr val="FDFDFD"/>
              </a:highlight>
              <a:latin typeface="Quattrocento Sans"/>
              <a:ea typeface="Quattrocento Sans"/>
              <a:cs typeface="Quattrocento Sans"/>
              <a:sym typeface="Quattrocento Sans"/>
            </a:endParaRPr>
          </a:p>
          <a:p>
            <a:pPr indent="0" lvl="0" marL="0" rtl="0" algn="l">
              <a:spcBef>
                <a:spcPts val="0"/>
              </a:spcBef>
              <a:spcAft>
                <a:spcPts val="0"/>
              </a:spcAft>
              <a:buNone/>
            </a:pPr>
            <a:r>
              <a:rPr b="1" i="1" lang="en" sz="1600" u="sng">
                <a:solidFill>
                  <a:schemeClr val="hlink"/>
                </a:solidFill>
                <a:highlight>
                  <a:srgbClr val="FDFDFD"/>
                </a:highlight>
                <a:latin typeface="Quattrocento Sans"/>
                <a:ea typeface="Quattrocento Sans"/>
                <a:cs typeface="Quattrocento Sans"/>
                <a:sym typeface="Quattrocento Sans"/>
                <a:hlinkClick r:id="rId6"/>
              </a:rPr>
              <a:t>GPT-3</a:t>
            </a:r>
            <a:r>
              <a:rPr i="1" lang="en" sz="1600" u="sng">
                <a:solidFill>
                  <a:schemeClr val="hlink"/>
                </a:solidFill>
                <a:highlight>
                  <a:srgbClr val="FDFDFD"/>
                </a:highlight>
                <a:latin typeface="Quattrocento Sans"/>
                <a:ea typeface="Quattrocento Sans"/>
                <a:cs typeface="Quattrocento Sans"/>
                <a:sym typeface="Quattrocento Sans"/>
                <a:hlinkClick r:id="rId7"/>
              </a:rPr>
              <a:t> can take millions of dollars to train ! </a:t>
            </a:r>
            <a:endParaRPr i="1" sz="1600">
              <a:solidFill>
                <a:schemeClr val="dk1"/>
              </a:solidFill>
              <a:highlight>
                <a:srgbClr val="FDFDFD"/>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i="1" sz="1600">
              <a:solidFill>
                <a:schemeClr val="dk1"/>
              </a:solidFill>
              <a:highlight>
                <a:srgbClr val="FDFDFD"/>
              </a:highlight>
              <a:latin typeface="Quattrocento Sans"/>
              <a:ea typeface="Quattrocento Sans"/>
              <a:cs typeface="Quattrocento Sans"/>
              <a:sym typeface="Quattrocento Sans"/>
            </a:endParaRPr>
          </a:p>
          <a:p>
            <a:pPr indent="0" lvl="0" marL="0" rtl="0" algn="l">
              <a:spcBef>
                <a:spcPts val="0"/>
              </a:spcBef>
              <a:spcAft>
                <a:spcPts val="0"/>
              </a:spcAft>
              <a:buNone/>
            </a:pPr>
            <a:r>
              <a:rPr i="1" lang="en" sz="1600">
                <a:solidFill>
                  <a:schemeClr val="dk1"/>
                </a:solidFill>
                <a:highlight>
                  <a:srgbClr val="FDFDFD"/>
                </a:highlight>
                <a:latin typeface="Quattrocento Sans"/>
                <a:ea typeface="Quattrocento Sans"/>
                <a:cs typeface="Quattrocento Sans"/>
                <a:sym typeface="Quattrocento Sans"/>
              </a:rPr>
              <a:t>A cool demo of GPT: </a:t>
            </a:r>
            <a:r>
              <a:rPr i="1" lang="en" sz="1600" u="sng">
                <a:solidFill>
                  <a:schemeClr val="hlink"/>
                </a:solidFill>
                <a:highlight>
                  <a:srgbClr val="FDFDFD"/>
                </a:highlight>
                <a:latin typeface="Quattrocento Sans"/>
                <a:ea typeface="Quattrocento Sans"/>
                <a:cs typeface="Quattrocento Sans"/>
                <a:sym typeface="Quattrocento Sans"/>
                <a:hlinkClick r:id="rId8"/>
              </a:rPr>
              <a:t>https://app.inferkit.com/demo</a:t>
            </a:r>
            <a:endParaRPr i="1" sz="1600">
              <a:solidFill>
                <a:schemeClr val="dk1"/>
              </a:solidFill>
              <a:highlight>
                <a:srgbClr val="FDFDFD"/>
              </a:highlight>
              <a:latin typeface="Quattrocento Sans"/>
              <a:ea typeface="Quattrocento Sans"/>
              <a:cs typeface="Quattrocento Sans"/>
              <a:sym typeface="Quattrocento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5"/>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673" name="Google Shape;673;p8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4" name="Google Shape;674;p85"/>
          <p:cNvSpPr txBox="1"/>
          <p:nvPr/>
        </p:nvSpPr>
        <p:spPr>
          <a:xfrm>
            <a:off x="881850" y="1417975"/>
            <a:ext cx="7380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111111"/>
                </a:solidFill>
                <a:highlight>
                  <a:srgbClr val="FDFDFD"/>
                </a:highlight>
                <a:latin typeface="Quattrocento Sans"/>
                <a:ea typeface="Quattrocento Sans"/>
                <a:cs typeface="Quattrocento Sans"/>
                <a:sym typeface="Quattrocento Sans"/>
                <a:hlinkClick r:id="rId3">
                  <a:extLst>
                    <a:ext uri="{A12FA001-AC4F-418D-AE19-62706E023703}">
                      <ahyp:hlinkClr val="tx"/>
                    </a:ext>
                  </a:extLst>
                </a:hlinkClick>
              </a:rPr>
              <a:t>BERT: Pre-training of Deep Bidirectional Transformers for Language Understanding</a:t>
            </a:r>
            <a:endParaRPr sz="1600" u="sng">
              <a:solidFill>
                <a:schemeClr val="dk1"/>
              </a:solidFill>
              <a:highlight>
                <a:srgbClr val="FDFDFD"/>
              </a:highlight>
              <a:latin typeface="Quattrocento Sans"/>
              <a:ea typeface="Quattrocento Sans"/>
              <a:cs typeface="Quattrocento Sans"/>
              <a:sym typeface="Quattrocento Sans"/>
            </a:endParaRPr>
          </a:p>
          <a:p>
            <a:pPr indent="0" lvl="0" marL="0" rtl="0" algn="l">
              <a:spcBef>
                <a:spcPts val="0"/>
              </a:spcBef>
              <a:spcAft>
                <a:spcPts val="0"/>
              </a:spcAft>
              <a:buNone/>
            </a:pPr>
            <a:r>
              <a:rPr lang="en" sz="1600">
                <a:solidFill>
                  <a:schemeClr val="dk1"/>
                </a:solidFill>
                <a:highlight>
                  <a:srgbClr val="FDFDFD"/>
                </a:highlight>
                <a:latin typeface="Quattrocento Sans"/>
                <a:ea typeface="Quattrocento Sans"/>
                <a:cs typeface="Quattrocento Sans"/>
                <a:sym typeface="Quattrocento Sans"/>
              </a:rPr>
              <a:t>(Best Paper Award at NAACL 2019)</a:t>
            </a:r>
            <a:endParaRPr sz="1600">
              <a:solidFill>
                <a:schemeClr val="dk1"/>
              </a:solidFill>
              <a:highlight>
                <a:srgbClr val="FDFDFD"/>
              </a:highlight>
              <a:latin typeface="Quattrocento Sans"/>
              <a:ea typeface="Quattrocento Sans"/>
              <a:cs typeface="Quattrocento Sans"/>
              <a:sym typeface="Quattrocento Sans"/>
            </a:endParaRPr>
          </a:p>
        </p:txBody>
      </p:sp>
      <p:pic>
        <p:nvPicPr>
          <p:cNvPr id="675" name="Google Shape;675;p85"/>
          <p:cNvPicPr preferRelativeResize="0"/>
          <p:nvPr/>
        </p:nvPicPr>
        <p:blipFill>
          <a:blip r:embed="rId4">
            <a:alphaModFix/>
          </a:blip>
          <a:stretch>
            <a:fillRect/>
          </a:stretch>
        </p:blipFill>
        <p:spPr>
          <a:xfrm>
            <a:off x="1121425" y="2468800"/>
            <a:ext cx="6901151" cy="25744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6"/>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681" name="Google Shape;681;p8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2" name="Google Shape;682;p86"/>
          <p:cNvSpPr txBox="1"/>
          <p:nvPr/>
        </p:nvSpPr>
        <p:spPr>
          <a:xfrm>
            <a:off x="881850" y="1417975"/>
            <a:ext cx="738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rgbClr val="FDFDFD"/>
                </a:highlight>
                <a:latin typeface="Quattrocento Sans"/>
                <a:ea typeface="Quattrocento Sans"/>
                <a:cs typeface="Quattrocento Sans"/>
                <a:sym typeface="Quattrocento Sans"/>
              </a:rPr>
              <a:t>Training Input</a:t>
            </a:r>
            <a:r>
              <a:rPr lang="en" sz="1600">
                <a:solidFill>
                  <a:schemeClr val="dk1"/>
                </a:solidFill>
                <a:highlight>
                  <a:srgbClr val="FDFDFD"/>
                </a:highlight>
                <a:latin typeface="Quattrocento Sans"/>
                <a:ea typeface="Quattrocento Sans"/>
                <a:cs typeface="Quattrocento Sans"/>
                <a:sym typeface="Quattrocento Sans"/>
              </a:rPr>
              <a:t>: Pairs of Sentences with Special Tokens</a:t>
            </a:r>
            <a:endParaRPr sz="1600">
              <a:solidFill>
                <a:schemeClr val="dk1"/>
              </a:solidFill>
              <a:highlight>
                <a:srgbClr val="FDFDFD"/>
              </a:highlight>
              <a:latin typeface="Quattrocento Sans"/>
              <a:ea typeface="Quattrocento Sans"/>
              <a:cs typeface="Quattrocento Sans"/>
              <a:sym typeface="Quattrocento Sans"/>
            </a:endParaRPr>
          </a:p>
        </p:txBody>
      </p:sp>
      <p:pic>
        <p:nvPicPr>
          <p:cNvPr id="683" name="Google Shape;683;p86"/>
          <p:cNvPicPr preferRelativeResize="0"/>
          <p:nvPr/>
        </p:nvPicPr>
        <p:blipFill>
          <a:blip r:embed="rId3">
            <a:alphaModFix/>
          </a:blip>
          <a:stretch>
            <a:fillRect/>
          </a:stretch>
        </p:blipFill>
        <p:spPr>
          <a:xfrm>
            <a:off x="716563" y="1935350"/>
            <a:ext cx="7710865" cy="2989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7"/>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689" name="Google Shape;689;p8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0" name="Google Shape;690;p87"/>
          <p:cNvSpPr txBox="1"/>
          <p:nvPr/>
        </p:nvSpPr>
        <p:spPr>
          <a:xfrm>
            <a:off x="881850" y="1417975"/>
            <a:ext cx="738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rgbClr val="FDFDFD"/>
                </a:highlight>
                <a:latin typeface="Quattrocento Sans"/>
                <a:ea typeface="Quattrocento Sans"/>
                <a:cs typeface="Quattrocento Sans"/>
                <a:sym typeface="Quattrocento Sans"/>
              </a:rPr>
              <a:t>Pre-Training Objectives: </a:t>
            </a:r>
            <a:r>
              <a:rPr lang="en" sz="1600">
                <a:solidFill>
                  <a:schemeClr val="dk1"/>
                </a:solidFill>
                <a:highlight>
                  <a:srgbClr val="FDFDFD"/>
                </a:highlight>
                <a:latin typeface="Quattrocento Sans"/>
                <a:ea typeface="Quattrocento Sans"/>
                <a:cs typeface="Quattrocento Sans"/>
                <a:sym typeface="Quattrocento Sans"/>
              </a:rPr>
              <a:t>Next Sentence Prediction (NSP) </a:t>
            </a:r>
            <a:endParaRPr sz="1600">
              <a:solidFill>
                <a:schemeClr val="dk1"/>
              </a:solidFill>
              <a:highlight>
                <a:srgbClr val="FDFDFD"/>
              </a:highlight>
              <a:latin typeface="Quattrocento Sans"/>
              <a:ea typeface="Quattrocento Sans"/>
              <a:cs typeface="Quattrocento Sans"/>
              <a:sym typeface="Quattrocento Sans"/>
            </a:endParaRPr>
          </a:p>
        </p:txBody>
      </p:sp>
      <p:sp>
        <p:nvSpPr>
          <p:cNvPr id="691" name="Google Shape;691;p87"/>
          <p:cNvSpPr txBox="1"/>
          <p:nvPr/>
        </p:nvSpPr>
        <p:spPr>
          <a:xfrm>
            <a:off x="1198200" y="2329125"/>
            <a:ext cx="6747600" cy="1814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dk1"/>
                </a:solidFill>
                <a:highlight>
                  <a:srgbClr val="FDFDFD"/>
                </a:highlight>
                <a:latin typeface="Quattrocento Sans"/>
                <a:ea typeface="Quattrocento Sans"/>
                <a:cs typeface="Quattrocento Sans"/>
                <a:sym typeface="Quattrocento Sans"/>
              </a:rPr>
              <a:t>Input</a:t>
            </a:r>
            <a:r>
              <a:rPr b="1" lang="en">
                <a:solidFill>
                  <a:srgbClr val="888888"/>
                </a:solidFill>
                <a:highlight>
                  <a:srgbClr val="FDFDFD"/>
                </a:highlight>
                <a:latin typeface="Quattrocento Sans"/>
                <a:ea typeface="Quattrocento Sans"/>
                <a:cs typeface="Quattrocento Sans"/>
                <a:sym typeface="Quattrocento Sans"/>
              </a:rPr>
              <a:t>:</a:t>
            </a:r>
            <a:r>
              <a:rPr lang="en">
                <a:solidFill>
                  <a:schemeClr val="dk1"/>
                </a:solidFill>
                <a:highlight>
                  <a:srgbClr val="FDFDFD"/>
                </a:highlight>
                <a:latin typeface="Quattrocento Sans"/>
                <a:ea typeface="Quattrocento Sans"/>
                <a:cs typeface="Quattrocento Sans"/>
                <a:sym typeface="Quattrocento Sans"/>
              </a:rPr>
              <a:t> [CLS] the man went to [MASK] store [SEP] he bought a gallon [MASK] milk [SEP]</a:t>
            </a:r>
            <a:endParaRPr>
              <a:solidFill>
                <a:schemeClr val="dk1"/>
              </a:solidFill>
              <a:highlight>
                <a:srgbClr val="FDFDFD"/>
              </a:highlight>
              <a:latin typeface="Quattrocento Sans"/>
              <a:ea typeface="Quattrocento Sans"/>
              <a:cs typeface="Quattrocento Sans"/>
              <a:sym typeface="Quattrocento Sans"/>
            </a:endParaRPr>
          </a:p>
          <a:p>
            <a:pPr indent="0" lvl="0" marL="0" rtl="0" algn="just">
              <a:lnSpc>
                <a:spcPct val="115000"/>
              </a:lnSpc>
              <a:spcBef>
                <a:spcPts val="1100"/>
              </a:spcBef>
              <a:spcAft>
                <a:spcPts val="0"/>
              </a:spcAft>
              <a:buNone/>
            </a:pPr>
            <a:r>
              <a:rPr b="1" lang="en">
                <a:solidFill>
                  <a:schemeClr val="dk1"/>
                </a:solidFill>
                <a:highlight>
                  <a:srgbClr val="FDFDFD"/>
                </a:highlight>
                <a:latin typeface="Quattrocento Sans"/>
                <a:ea typeface="Quattrocento Sans"/>
                <a:cs typeface="Quattrocento Sans"/>
                <a:sym typeface="Quattrocento Sans"/>
              </a:rPr>
              <a:t>L</a:t>
            </a:r>
            <a:r>
              <a:rPr b="1" lang="en">
                <a:solidFill>
                  <a:schemeClr val="dk1"/>
                </a:solidFill>
                <a:highlight>
                  <a:srgbClr val="FDFDFD"/>
                </a:highlight>
                <a:latin typeface="Quattrocento Sans"/>
                <a:ea typeface="Quattrocento Sans"/>
                <a:cs typeface="Quattrocento Sans"/>
                <a:sym typeface="Quattrocento Sans"/>
              </a:rPr>
              <a:t>abel</a:t>
            </a:r>
            <a:r>
              <a:rPr lang="en">
                <a:solidFill>
                  <a:srgbClr val="888888"/>
                </a:solidFill>
                <a:highlight>
                  <a:srgbClr val="FDFDFD"/>
                </a:highlight>
                <a:latin typeface="Quattrocento Sans"/>
                <a:ea typeface="Quattrocento Sans"/>
                <a:cs typeface="Quattrocento Sans"/>
                <a:sym typeface="Quattrocento Sans"/>
              </a:rPr>
              <a:t>:</a:t>
            </a:r>
            <a:r>
              <a:rPr lang="en">
                <a:solidFill>
                  <a:schemeClr val="dk1"/>
                </a:solidFill>
                <a:highlight>
                  <a:srgbClr val="FDFDFD"/>
                </a:highlight>
                <a:latin typeface="Quattrocento Sans"/>
                <a:ea typeface="Quattrocento Sans"/>
                <a:cs typeface="Quattrocento Sans"/>
                <a:sym typeface="Quattrocento Sans"/>
              </a:rPr>
              <a:t> isNext</a:t>
            </a:r>
            <a:endParaRPr>
              <a:solidFill>
                <a:schemeClr val="dk1"/>
              </a:solidFill>
              <a:highlight>
                <a:srgbClr val="FDFDFD"/>
              </a:highlight>
              <a:latin typeface="Quattrocento Sans"/>
              <a:ea typeface="Quattrocento Sans"/>
              <a:cs typeface="Quattrocento Sans"/>
              <a:sym typeface="Quattrocento Sans"/>
            </a:endParaRPr>
          </a:p>
          <a:p>
            <a:pPr indent="0" lvl="0" marL="0" rtl="0" algn="just">
              <a:lnSpc>
                <a:spcPct val="115000"/>
              </a:lnSpc>
              <a:spcBef>
                <a:spcPts val="1100"/>
              </a:spcBef>
              <a:spcAft>
                <a:spcPts val="0"/>
              </a:spcAft>
              <a:buNone/>
            </a:pPr>
            <a:r>
              <a:rPr b="1" lang="en">
                <a:solidFill>
                  <a:schemeClr val="dk1"/>
                </a:solidFill>
                <a:highlight>
                  <a:srgbClr val="FDFDFD"/>
                </a:highlight>
                <a:latin typeface="Quattrocento Sans"/>
                <a:ea typeface="Quattrocento Sans"/>
                <a:cs typeface="Quattrocento Sans"/>
                <a:sym typeface="Quattrocento Sans"/>
              </a:rPr>
              <a:t>Input</a:t>
            </a:r>
            <a:r>
              <a:rPr lang="en">
                <a:solidFill>
                  <a:srgbClr val="888888"/>
                </a:solidFill>
                <a:highlight>
                  <a:srgbClr val="FDFDFD"/>
                </a:highlight>
                <a:latin typeface="Quattrocento Sans"/>
                <a:ea typeface="Quattrocento Sans"/>
                <a:cs typeface="Quattrocento Sans"/>
                <a:sym typeface="Quattrocento Sans"/>
              </a:rPr>
              <a:t>:</a:t>
            </a:r>
            <a:r>
              <a:rPr lang="en">
                <a:solidFill>
                  <a:schemeClr val="dk1"/>
                </a:solidFill>
                <a:highlight>
                  <a:srgbClr val="FDFDFD"/>
                </a:highlight>
                <a:latin typeface="Quattrocento Sans"/>
                <a:ea typeface="Quattrocento Sans"/>
                <a:cs typeface="Quattrocento Sans"/>
                <a:sym typeface="Quattrocento Sans"/>
              </a:rPr>
              <a:t> [CLS] the man went to [MASK] store [SEP] penguin [MASK] are flight ##less birds [SEP]</a:t>
            </a:r>
            <a:endParaRPr>
              <a:solidFill>
                <a:schemeClr val="dk1"/>
              </a:solidFill>
              <a:highlight>
                <a:srgbClr val="FDFDFD"/>
              </a:highlight>
              <a:latin typeface="Quattrocento Sans"/>
              <a:ea typeface="Quattrocento Sans"/>
              <a:cs typeface="Quattrocento Sans"/>
              <a:sym typeface="Quattrocento Sans"/>
            </a:endParaRPr>
          </a:p>
          <a:p>
            <a:pPr indent="0" lvl="0" marL="0" rtl="0" algn="just">
              <a:lnSpc>
                <a:spcPct val="115000"/>
              </a:lnSpc>
              <a:spcBef>
                <a:spcPts val="1100"/>
              </a:spcBef>
              <a:spcAft>
                <a:spcPts val="1100"/>
              </a:spcAft>
              <a:buNone/>
            </a:pPr>
            <a:r>
              <a:rPr b="1" lang="en">
                <a:solidFill>
                  <a:schemeClr val="dk1"/>
                </a:solidFill>
                <a:highlight>
                  <a:srgbClr val="FDFDFD"/>
                </a:highlight>
                <a:latin typeface="Quattrocento Sans"/>
                <a:ea typeface="Quattrocento Sans"/>
                <a:cs typeface="Quattrocento Sans"/>
                <a:sym typeface="Quattrocento Sans"/>
              </a:rPr>
              <a:t>Label</a:t>
            </a:r>
            <a:r>
              <a:rPr lang="en">
                <a:solidFill>
                  <a:srgbClr val="888888"/>
                </a:solidFill>
                <a:highlight>
                  <a:srgbClr val="FDFDFD"/>
                </a:highlight>
                <a:latin typeface="Quattrocento Sans"/>
                <a:ea typeface="Quattrocento Sans"/>
                <a:cs typeface="Quattrocento Sans"/>
                <a:sym typeface="Quattrocento Sans"/>
              </a:rPr>
              <a:t>:</a:t>
            </a:r>
            <a:r>
              <a:rPr lang="en">
                <a:solidFill>
                  <a:schemeClr val="dk1"/>
                </a:solidFill>
                <a:highlight>
                  <a:srgbClr val="FDFDFD"/>
                </a:highlight>
                <a:latin typeface="Quattrocento Sans"/>
                <a:ea typeface="Quattrocento Sans"/>
                <a:cs typeface="Quattrocento Sans"/>
                <a:sym typeface="Quattrocento Sans"/>
              </a:rPr>
              <a:t> notNext</a:t>
            </a:r>
            <a:endParaRPr>
              <a:solidFill>
                <a:schemeClr val="dk1"/>
              </a:solidFill>
              <a:highlight>
                <a:srgbClr val="FDFDFD"/>
              </a:highlight>
              <a:latin typeface="Quattrocento Sans"/>
              <a:ea typeface="Quattrocento Sans"/>
              <a:cs typeface="Quattrocento Sans"/>
              <a:sym typeface="Quattrocento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8"/>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697" name="Google Shape;697;p8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8" name="Google Shape;698;p88"/>
          <p:cNvSpPr txBox="1"/>
          <p:nvPr/>
        </p:nvSpPr>
        <p:spPr>
          <a:xfrm>
            <a:off x="881850" y="1417975"/>
            <a:ext cx="738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rgbClr val="FDFDFD"/>
                </a:highlight>
                <a:latin typeface="Quattrocento Sans"/>
                <a:ea typeface="Quattrocento Sans"/>
                <a:cs typeface="Quattrocento Sans"/>
                <a:sym typeface="Quattrocento Sans"/>
              </a:rPr>
              <a:t>Pre-Training Objectives: </a:t>
            </a:r>
            <a:r>
              <a:rPr lang="en" sz="1600">
                <a:solidFill>
                  <a:schemeClr val="dk1"/>
                </a:solidFill>
                <a:highlight>
                  <a:srgbClr val="FDFDFD"/>
                </a:highlight>
                <a:latin typeface="Quattrocento Sans"/>
                <a:ea typeface="Quattrocento Sans"/>
                <a:cs typeface="Quattrocento Sans"/>
                <a:sym typeface="Quattrocento Sans"/>
              </a:rPr>
              <a:t>Masked Language Modeling (MLM)</a:t>
            </a:r>
            <a:endParaRPr sz="1600">
              <a:solidFill>
                <a:schemeClr val="dk1"/>
              </a:solidFill>
              <a:highlight>
                <a:srgbClr val="FDFDFD"/>
              </a:highlight>
              <a:latin typeface="Quattrocento Sans"/>
              <a:ea typeface="Quattrocento Sans"/>
              <a:cs typeface="Quattrocento Sans"/>
              <a:sym typeface="Quattrocento Sans"/>
            </a:endParaRPr>
          </a:p>
        </p:txBody>
      </p:sp>
      <p:pic>
        <p:nvPicPr>
          <p:cNvPr id="699" name="Google Shape;699;p88"/>
          <p:cNvPicPr preferRelativeResize="0"/>
          <p:nvPr/>
        </p:nvPicPr>
        <p:blipFill>
          <a:blip r:embed="rId3">
            <a:alphaModFix/>
          </a:blip>
          <a:stretch>
            <a:fillRect/>
          </a:stretch>
        </p:blipFill>
        <p:spPr>
          <a:xfrm>
            <a:off x="2066788" y="1935350"/>
            <a:ext cx="5010432" cy="298962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9"/>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705" name="Google Shape;705;p8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6" name="Google Shape;706;p89"/>
          <p:cNvSpPr txBox="1"/>
          <p:nvPr/>
        </p:nvSpPr>
        <p:spPr>
          <a:xfrm>
            <a:off x="881850" y="1417975"/>
            <a:ext cx="738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rgbClr val="FDFDFD"/>
                </a:highlight>
                <a:latin typeface="Quattrocento Sans"/>
                <a:ea typeface="Quattrocento Sans"/>
                <a:cs typeface="Quattrocento Sans"/>
                <a:sym typeface="Quattrocento Sans"/>
              </a:rPr>
              <a:t>Pre-Training Objectives: </a:t>
            </a:r>
            <a:r>
              <a:rPr lang="en" sz="1600">
                <a:solidFill>
                  <a:schemeClr val="dk1"/>
                </a:solidFill>
                <a:highlight>
                  <a:srgbClr val="FDFDFD"/>
                </a:highlight>
                <a:latin typeface="Quattrocento Sans"/>
                <a:ea typeface="Quattrocento Sans"/>
                <a:cs typeface="Quattrocento Sans"/>
                <a:sym typeface="Quattrocento Sans"/>
              </a:rPr>
              <a:t>Masked Language Modeling (MLM)</a:t>
            </a:r>
            <a:endParaRPr sz="1600">
              <a:solidFill>
                <a:schemeClr val="dk1"/>
              </a:solidFill>
              <a:highlight>
                <a:srgbClr val="FDFDFD"/>
              </a:highlight>
              <a:latin typeface="Quattrocento Sans"/>
              <a:ea typeface="Quattrocento Sans"/>
              <a:cs typeface="Quattrocento Sans"/>
              <a:sym typeface="Quattrocento Sans"/>
            </a:endParaRPr>
          </a:p>
        </p:txBody>
      </p:sp>
      <p:pic>
        <p:nvPicPr>
          <p:cNvPr id="707" name="Google Shape;707;p89"/>
          <p:cNvPicPr preferRelativeResize="0"/>
          <p:nvPr/>
        </p:nvPicPr>
        <p:blipFill>
          <a:blip r:embed="rId3">
            <a:alphaModFix/>
          </a:blip>
          <a:stretch>
            <a:fillRect/>
          </a:stretch>
        </p:blipFill>
        <p:spPr>
          <a:xfrm>
            <a:off x="4451425" y="1935350"/>
            <a:ext cx="4191061" cy="2989624"/>
          </a:xfrm>
          <a:prstGeom prst="rect">
            <a:avLst/>
          </a:prstGeom>
          <a:noFill/>
          <a:ln>
            <a:noFill/>
          </a:ln>
        </p:spPr>
      </p:pic>
      <p:sp>
        <p:nvSpPr>
          <p:cNvPr id="708" name="Google Shape;708;p89"/>
          <p:cNvSpPr txBox="1"/>
          <p:nvPr/>
        </p:nvSpPr>
        <p:spPr>
          <a:xfrm>
            <a:off x="881850" y="2906813"/>
            <a:ext cx="30000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latin typeface="Quattrocento Sans"/>
                <a:ea typeface="Quattrocento Sans"/>
                <a:cs typeface="Quattrocento Sans"/>
                <a:sym typeface="Quattrocento Sans"/>
              </a:rPr>
              <a:t>MLM is still language modeling: the goal is to predict some tokens in a sentence/text based on some part of this text.</a:t>
            </a:r>
            <a:endParaRPr sz="1500">
              <a:latin typeface="Quattrocento Sans"/>
              <a:ea typeface="Quattrocento Sans"/>
              <a:cs typeface="Quattrocento Sans"/>
              <a:sym typeface="Quattrocento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0"/>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714" name="Google Shape;714;p9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5" name="Google Shape;715;p90"/>
          <p:cNvSpPr txBox="1"/>
          <p:nvPr/>
        </p:nvSpPr>
        <p:spPr>
          <a:xfrm>
            <a:off x="881850" y="1417975"/>
            <a:ext cx="738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rgbClr val="FDFDFD"/>
                </a:highlight>
                <a:latin typeface="Quattrocento Sans"/>
                <a:ea typeface="Quattrocento Sans"/>
                <a:cs typeface="Quattrocento Sans"/>
                <a:sym typeface="Quattrocento Sans"/>
              </a:rPr>
              <a:t>Fine-tuning</a:t>
            </a:r>
            <a:r>
              <a:rPr b="1" lang="en" sz="1600">
                <a:solidFill>
                  <a:schemeClr val="dk1"/>
                </a:solidFill>
                <a:highlight>
                  <a:srgbClr val="FDFDFD"/>
                </a:highlight>
                <a:latin typeface="Quattrocento Sans"/>
                <a:ea typeface="Quattrocento Sans"/>
                <a:cs typeface="Quattrocento Sans"/>
                <a:sym typeface="Quattrocento Sans"/>
              </a:rPr>
              <a:t>: </a:t>
            </a:r>
            <a:r>
              <a:rPr b="1" lang="en" sz="1600">
                <a:solidFill>
                  <a:schemeClr val="dk1"/>
                </a:solidFill>
                <a:highlight>
                  <a:srgbClr val="FDFDFD"/>
                </a:highlight>
                <a:latin typeface="Quattrocento Sans"/>
                <a:ea typeface="Quattrocento Sans"/>
                <a:cs typeface="Quattrocento Sans"/>
                <a:sym typeface="Quattrocento Sans"/>
              </a:rPr>
              <a:t>Single sentence classification</a:t>
            </a:r>
            <a:endParaRPr b="1" sz="1600">
              <a:solidFill>
                <a:schemeClr val="dk1"/>
              </a:solidFill>
              <a:highlight>
                <a:srgbClr val="FDFDFD"/>
              </a:highlight>
              <a:latin typeface="Quattrocento Sans"/>
              <a:ea typeface="Quattrocento Sans"/>
              <a:cs typeface="Quattrocento Sans"/>
              <a:sym typeface="Quattrocento Sans"/>
            </a:endParaRPr>
          </a:p>
        </p:txBody>
      </p:sp>
      <p:sp>
        <p:nvSpPr>
          <p:cNvPr id="716" name="Google Shape;716;p90"/>
          <p:cNvSpPr txBox="1"/>
          <p:nvPr/>
        </p:nvSpPr>
        <p:spPr>
          <a:xfrm>
            <a:off x="881850" y="1935338"/>
            <a:ext cx="3650700" cy="9975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Quattrocento Sans"/>
              <a:buChar char="●"/>
            </a:pPr>
            <a:r>
              <a:rPr lang="en" sz="1600">
                <a:solidFill>
                  <a:schemeClr val="dk1"/>
                </a:solidFill>
                <a:highlight>
                  <a:srgbClr val="FDFDFD"/>
                </a:highlight>
                <a:latin typeface="Quattrocento Sans"/>
                <a:ea typeface="Quattrocento Sans"/>
                <a:cs typeface="Quattrocento Sans"/>
                <a:sym typeface="Quattrocento Sans"/>
              </a:rPr>
              <a:t>Input only 1 sentence</a:t>
            </a:r>
            <a:endParaRPr sz="1600">
              <a:solidFill>
                <a:schemeClr val="dk1"/>
              </a:solidFill>
              <a:highlight>
                <a:srgbClr val="FDFDFD"/>
              </a:highlight>
              <a:latin typeface="Quattrocento Sans"/>
              <a:ea typeface="Quattrocento Sans"/>
              <a:cs typeface="Quattrocento Sans"/>
              <a:sym typeface="Quattrocento Sans"/>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DFDFD"/>
                </a:highlight>
                <a:latin typeface="Quattrocento Sans"/>
                <a:ea typeface="Quattrocento Sans"/>
                <a:cs typeface="Quattrocento Sans"/>
                <a:sym typeface="Quattrocento Sans"/>
              </a:rPr>
              <a:t>predict the label from the final representation of the </a:t>
            </a:r>
            <a:r>
              <a:rPr b="1" lang="en" sz="1600">
                <a:solidFill>
                  <a:schemeClr val="dk1"/>
                </a:solidFill>
                <a:highlight>
                  <a:srgbClr val="FDFDFD"/>
                </a:highlight>
                <a:latin typeface="Quattrocento Sans"/>
                <a:ea typeface="Quattrocento Sans"/>
                <a:cs typeface="Quattrocento Sans"/>
                <a:sym typeface="Quattrocento Sans"/>
              </a:rPr>
              <a:t>[CLS]</a:t>
            </a:r>
            <a:r>
              <a:rPr lang="en" sz="1600">
                <a:solidFill>
                  <a:schemeClr val="dk1"/>
                </a:solidFill>
                <a:highlight>
                  <a:srgbClr val="FDFDFD"/>
                </a:highlight>
                <a:latin typeface="Quattrocento Sans"/>
                <a:ea typeface="Quattrocento Sans"/>
                <a:cs typeface="Quattrocento Sans"/>
                <a:sym typeface="Quattrocento Sans"/>
              </a:rPr>
              <a:t> token.</a:t>
            </a:r>
            <a:endParaRPr sz="1600">
              <a:latin typeface="Quattrocento Sans"/>
              <a:ea typeface="Quattrocento Sans"/>
              <a:cs typeface="Quattrocento Sans"/>
              <a:sym typeface="Quattrocento Sans"/>
            </a:endParaRPr>
          </a:p>
        </p:txBody>
      </p:sp>
      <p:pic>
        <p:nvPicPr>
          <p:cNvPr id="717" name="Google Shape;717;p90"/>
          <p:cNvPicPr preferRelativeResize="0"/>
          <p:nvPr/>
        </p:nvPicPr>
        <p:blipFill>
          <a:blip r:embed="rId3">
            <a:alphaModFix/>
          </a:blip>
          <a:stretch>
            <a:fillRect/>
          </a:stretch>
        </p:blipFill>
        <p:spPr>
          <a:xfrm>
            <a:off x="5466850" y="1331698"/>
            <a:ext cx="2862350" cy="3585076"/>
          </a:xfrm>
          <a:prstGeom prst="rect">
            <a:avLst/>
          </a:prstGeom>
          <a:noFill/>
          <a:ln>
            <a:noFill/>
          </a:ln>
        </p:spPr>
      </p:pic>
      <p:sp>
        <p:nvSpPr>
          <p:cNvPr id="718" name="Google Shape;718;p90"/>
          <p:cNvSpPr txBox="1"/>
          <p:nvPr/>
        </p:nvSpPr>
        <p:spPr>
          <a:xfrm>
            <a:off x="1135400" y="4570813"/>
            <a:ext cx="36507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latin typeface="Quattrocento Sans"/>
                <a:ea typeface="Quattrocento Sans"/>
                <a:cs typeface="Quattrocento Sans"/>
                <a:sym typeface="Quattrocento Sans"/>
              </a:rPr>
              <a:t>Demo from Doccano</a:t>
            </a:r>
            <a:endParaRPr sz="1300">
              <a:latin typeface="Quattrocento Sans"/>
              <a:ea typeface="Quattrocento Sans"/>
              <a:cs typeface="Quattrocento Sans"/>
              <a:sym typeface="Quattrocento Sans"/>
            </a:endParaRPr>
          </a:p>
        </p:txBody>
      </p:sp>
      <p:pic>
        <p:nvPicPr>
          <p:cNvPr id="719" name="Google Shape;719;p90"/>
          <p:cNvPicPr preferRelativeResize="0"/>
          <p:nvPr/>
        </p:nvPicPr>
        <p:blipFill>
          <a:blip r:embed="rId4">
            <a:alphaModFix/>
          </a:blip>
          <a:stretch>
            <a:fillRect/>
          </a:stretch>
        </p:blipFill>
        <p:spPr>
          <a:xfrm>
            <a:off x="559025" y="2864875"/>
            <a:ext cx="4803451" cy="1662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1"/>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725" name="Google Shape;725;p9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6" name="Google Shape;726;p91"/>
          <p:cNvSpPr txBox="1"/>
          <p:nvPr/>
        </p:nvSpPr>
        <p:spPr>
          <a:xfrm>
            <a:off x="881850" y="1417975"/>
            <a:ext cx="738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rgbClr val="FDFDFD"/>
                </a:highlight>
                <a:latin typeface="Quattrocento Sans"/>
                <a:ea typeface="Quattrocento Sans"/>
                <a:cs typeface="Quattrocento Sans"/>
                <a:sym typeface="Quattrocento Sans"/>
              </a:rPr>
              <a:t>Fine-tuning: </a:t>
            </a:r>
            <a:r>
              <a:rPr b="1" lang="en" sz="1600">
                <a:solidFill>
                  <a:schemeClr val="dk1"/>
                </a:solidFill>
                <a:highlight>
                  <a:srgbClr val="FDFDFD"/>
                </a:highlight>
                <a:latin typeface="Quattrocento Sans"/>
                <a:ea typeface="Quattrocento Sans"/>
                <a:cs typeface="Quattrocento Sans"/>
                <a:sym typeface="Quattrocento Sans"/>
              </a:rPr>
              <a:t>Sentence Pair Classification</a:t>
            </a:r>
            <a:endParaRPr b="1" sz="1600">
              <a:solidFill>
                <a:schemeClr val="dk1"/>
              </a:solidFill>
              <a:highlight>
                <a:srgbClr val="FDFDFD"/>
              </a:highlight>
              <a:latin typeface="Quattrocento Sans"/>
              <a:ea typeface="Quattrocento Sans"/>
              <a:cs typeface="Quattrocento Sans"/>
              <a:sym typeface="Quattrocento Sans"/>
            </a:endParaRPr>
          </a:p>
        </p:txBody>
      </p:sp>
      <p:sp>
        <p:nvSpPr>
          <p:cNvPr id="727" name="Google Shape;727;p91"/>
          <p:cNvSpPr txBox="1"/>
          <p:nvPr/>
        </p:nvSpPr>
        <p:spPr>
          <a:xfrm>
            <a:off x="921300" y="1849063"/>
            <a:ext cx="3650700" cy="9975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Quattrocento Sans"/>
              <a:buChar char="●"/>
            </a:pPr>
            <a:r>
              <a:rPr lang="en" sz="1600">
                <a:solidFill>
                  <a:schemeClr val="dk1"/>
                </a:solidFill>
                <a:highlight>
                  <a:srgbClr val="FDFDFD"/>
                </a:highlight>
                <a:latin typeface="Quattrocento Sans"/>
                <a:ea typeface="Quattrocento Sans"/>
                <a:cs typeface="Quattrocento Sans"/>
                <a:sym typeface="Quattrocento Sans"/>
              </a:rPr>
              <a:t>feed the data as you did in training</a:t>
            </a:r>
            <a:endParaRPr sz="1600">
              <a:solidFill>
                <a:schemeClr val="dk1"/>
              </a:solidFill>
              <a:highlight>
                <a:srgbClr val="FDFDFD"/>
              </a:highlight>
              <a:latin typeface="Quattrocento Sans"/>
              <a:ea typeface="Quattrocento Sans"/>
              <a:cs typeface="Quattrocento Sans"/>
              <a:sym typeface="Quattrocento Sans"/>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DFDFD"/>
                </a:highlight>
                <a:latin typeface="Quattrocento Sans"/>
                <a:ea typeface="Quattrocento Sans"/>
                <a:cs typeface="Quattrocento Sans"/>
                <a:sym typeface="Quattrocento Sans"/>
              </a:rPr>
              <a:t>predict the label from the final representation of the </a:t>
            </a:r>
            <a:r>
              <a:rPr b="1" lang="en" sz="1600">
                <a:solidFill>
                  <a:schemeClr val="dk1"/>
                </a:solidFill>
                <a:highlight>
                  <a:srgbClr val="FDFDFD"/>
                </a:highlight>
                <a:latin typeface="Quattrocento Sans"/>
                <a:ea typeface="Quattrocento Sans"/>
                <a:cs typeface="Quattrocento Sans"/>
                <a:sym typeface="Quattrocento Sans"/>
              </a:rPr>
              <a:t>[CLS]</a:t>
            </a:r>
            <a:r>
              <a:rPr lang="en" sz="1600">
                <a:solidFill>
                  <a:schemeClr val="dk1"/>
                </a:solidFill>
                <a:highlight>
                  <a:srgbClr val="FDFDFD"/>
                </a:highlight>
                <a:latin typeface="Quattrocento Sans"/>
                <a:ea typeface="Quattrocento Sans"/>
                <a:cs typeface="Quattrocento Sans"/>
                <a:sym typeface="Quattrocento Sans"/>
              </a:rPr>
              <a:t> token.</a:t>
            </a:r>
            <a:endParaRPr sz="1600">
              <a:latin typeface="Quattrocento Sans"/>
              <a:ea typeface="Quattrocento Sans"/>
              <a:cs typeface="Quattrocento Sans"/>
              <a:sym typeface="Quattrocento Sans"/>
            </a:endParaRPr>
          </a:p>
        </p:txBody>
      </p:sp>
      <p:pic>
        <p:nvPicPr>
          <p:cNvPr id="728" name="Google Shape;728;p91"/>
          <p:cNvPicPr preferRelativeResize="0"/>
          <p:nvPr/>
        </p:nvPicPr>
        <p:blipFill>
          <a:blip r:embed="rId3">
            <a:alphaModFix/>
          </a:blip>
          <a:stretch>
            <a:fillRect/>
          </a:stretch>
        </p:blipFill>
        <p:spPr>
          <a:xfrm>
            <a:off x="5638067" y="1331700"/>
            <a:ext cx="2446058" cy="3506999"/>
          </a:xfrm>
          <a:prstGeom prst="rect">
            <a:avLst/>
          </a:prstGeom>
          <a:noFill/>
          <a:ln>
            <a:noFill/>
          </a:ln>
        </p:spPr>
      </p:pic>
      <p:pic>
        <p:nvPicPr>
          <p:cNvPr id="729" name="Google Shape;729;p91"/>
          <p:cNvPicPr preferRelativeResize="0"/>
          <p:nvPr/>
        </p:nvPicPr>
        <p:blipFill>
          <a:blip r:embed="rId4">
            <a:alphaModFix/>
          </a:blip>
          <a:stretch>
            <a:fillRect/>
          </a:stretch>
        </p:blipFill>
        <p:spPr>
          <a:xfrm>
            <a:off x="974675" y="2779626"/>
            <a:ext cx="4204298" cy="21862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92"/>
          <p:cNvPicPr preferRelativeResize="0"/>
          <p:nvPr/>
        </p:nvPicPr>
        <p:blipFill>
          <a:blip r:embed="rId3">
            <a:alphaModFix/>
          </a:blip>
          <a:stretch>
            <a:fillRect/>
          </a:stretch>
        </p:blipFill>
        <p:spPr>
          <a:xfrm>
            <a:off x="5613465" y="1427550"/>
            <a:ext cx="3254960" cy="3420724"/>
          </a:xfrm>
          <a:prstGeom prst="rect">
            <a:avLst/>
          </a:prstGeom>
          <a:noFill/>
          <a:ln>
            <a:noFill/>
          </a:ln>
        </p:spPr>
      </p:pic>
      <p:sp>
        <p:nvSpPr>
          <p:cNvPr id="735" name="Google Shape;735;p92"/>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736" name="Google Shape;736;p9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7" name="Google Shape;737;p92"/>
          <p:cNvSpPr txBox="1"/>
          <p:nvPr/>
        </p:nvSpPr>
        <p:spPr>
          <a:xfrm>
            <a:off x="881850" y="1331700"/>
            <a:ext cx="738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rgbClr val="FDFDFD"/>
                </a:highlight>
                <a:latin typeface="Quattrocento Sans"/>
                <a:ea typeface="Quattrocento Sans"/>
                <a:cs typeface="Quattrocento Sans"/>
                <a:sym typeface="Quattrocento Sans"/>
              </a:rPr>
              <a:t>Fine-tuning: </a:t>
            </a:r>
            <a:r>
              <a:rPr b="1" lang="en" sz="1600">
                <a:solidFill>
                  <a:schemeClr val="dk1"/>
                </a:solidFill>
                <a:highlight>
                  <a:srgbClr val="FDFDFD"/>
                </a:highlight>
                <a:latin typeface="Quattrocento Sans"/>
                <a:ea typeface="Quattrocento Sans"/>
                <a:cs typeface="Quattrocento Sans"/>
                <a:sym typeface="Quattrocento Sans"/>
              </a:rPr>
              <a:t>Question Answering</a:t>
            </a:r>
            <a:r>
              <a:rPr lang="en" sz="1600">
                <a:solidFill>
                  <a:schemeClr val="dk1"/>
                </a:solidFill>
                <a:highlight>
                  <a:srgbClr val="FDFDFD"/>
                </a:highlight>
                <a:latin typeface="Quattrocento Sans"/>
                <a:ea typeface="Quattrocento Sans"/>
                <a:cs typeface="Quattrocento Sans"/>
                <a:sym typeface="Quattrocento Sans"/>
              </a:rPr>
              <a:t> (span extraction)</a:t>
            </a:r>
            <a:endParaRPr sz="1600">
              <a:solidFill>
                <a:schemeClr val="dk1"/>
              </a:solidFill>
              <a:highlight>
                <a:srgbClr val="FDFDFD"/>
              </a:highlight>
              <a:latin typeface="Quattrocento Sans"/>
              <a:ea typeface="Quattrocento Sans"/>
              <a:cs typeface="Quattrocento Sans"/>
              <a:sym typeface="Quattrocento Sans"/>
            </a:endParaRPr>
          </a:p>
        </p:txBody>
      </p:sp>
      <p:sp>
        <p:nvSpPr>
          <p:cNvPr id="738" name="Google Shape;738;p92"/>
          <p:cNvSpPr txBox="1"/>
          <p:nvPr/>
        </p:nvSpPr>
        <p:spPr>
          <a:xfrm>
            <a:off x="881850" y="1820700"/>
            <a:ext cx="4589400" cy="12807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Quattrocento Sans"/>
              <a:buChar char="●"/>
            </a:pPr>
            <a:r>
              <a:rPr lang="en" sz="1600">
                <a:solidFill>
                  <a:schemeClr val="dk1"/>
                </a:solidFill>
                <a:highlight>
                  <a:srgbClr val="FDFDFD"/>
                </a:highlight>
                <a:latin typeface="Quattrocento Sans"/>
                <a:ea typeface="Quattrocento Sans"/>
                <a:cs typeface="Quattrocento Sans"/>
                <a:sym typeface="Quattrocento Sans"/>
              </a:rPr>
              <a:t>feed a question and a passage</a:t>
            </a:r>
            <a:endParaRPr sz="1600">
              <a:solidFill>
                <a:schemeClr val="dk1"/>
              </a:solidFill>
              <a:highlight>
                <a:srgbClr val="FDFDFD"/>
              </a:highlight>
              <a:latin typeface="Quattrocento Sans"/>
              <a:ea typeface="Quattrocento Sans"/>
              <a:cs typeface="Quattrocento Sans"/>
              <a:sym typeface="Quattrocento Sans"/>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DFDFD"/>
                </a:highlight>
                <a:latin typeface="Quattrocento Sans"/>
                <a:ea typeface="Quattrocento Sans"/>
                <a:cs typeface="Quattrocento Sans"/>
                <a:sym typeface="Quattrocento Sans"/>
              </a:rPr>
              <a:t>for each token in the passage, predict whether this token is the start or the end of the correct segment.</a:t>
            </a:r>
            <a:endParaRPr sz="1600">
              <a:latin typeface="Quattrocento Sans"/>
              <a:ea typeface="Quattrocento Sans"/>
              <a:cs typeface="Quattrocento Sans"/>
              <a:sym typeface="Quattrocento Sans"/>
            </a:endParaRPr>
          </a:p>
        </p:txBody>
      </p:sp>
      <p:pic>
        <p:nvPicPr>
          <p:cNvPr id="739" name="Google Shape;739;p92"/>
          <p:cNvPicPr preferRelativeResize="0"/>
          <p:nvPr/>
        </p:nvPicPr>
        <p:blipFill>
          <a:blip r:embed="rId4">
            <a:alphaModFix/>
          </a:blip>
          <a:stretch>
            <a:fillRect/>
          </a:stretch>
        </p:blipFill>
        <p:spPr>
          <a:xfrm>
            <a:off x="384000" y="3013300"/>
            <a:ext cx="5222739" cy="173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N-gram Language Models</a:t>
            </a:r>
            <a:endParaRPr/>
          </a:p>
        </p:txBody>
      </p:sp>
      <p:sp>
        <p:nvSpPr>
          <p:cNvPr id="145" name="Google Shape;145;p21"/>
          <p:cNvSpPr txBox="1"/>
          <p:nvPr>
            <p:ph idx="1" type="body"/>
          </p:nvPr>
        </p:nvSpPr>
        <p:spPr>
          <a:xfrm>
            <a:off x="1381250" y="1616471"/>
            <a:ext cx="6809700" cy="74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Compute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Solution: </a:t>
            </a:r>
            <a:r>
              <a:rPr b="1" lang="en"/>
              <a:t>Estimate</a:t>
            </a:r>
            <a:r>
              <a:rPr lang="en"/>
              <a:t> based on </a:t>
            </a:r>
            <a:r>
              <a:rPr b="1" lang="en"/>
              <a:t>global statistics</a:t>
            </a:r>
            <a:r>
              <a:rPr lang="en"/>
              <a:t> from a text corpora.</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How: </a:t>
            </a:r>
            <a:r>
              <a:rPr b="1" lang="en"/>
              <a:t>Count</a:t>
            </a:r>
            <a:r>
              <a:rPr lang="en"/>
              <a:t> (refer to the last lecture)</a:t>
            </a:r>
            <a:endParaRPr/>
          </a:p>
        </p:txBody>
      </p:sp>
      <p:pic>
        <p:nvPicPr>
          <p:cNvPr id="146" name="Google Shape;146;p21"/>
          <p:cNvPicPr preferRelativeResize="0"/>
          <p:nvPr/>
        </p:nvPicPr>
        <p:blipFill>
          <a:blip r:embed="rId3">
            <a:alphaModFix/>
          </a:blip>
          <a:stretch>
            <a:fillRect/>
          </a:stretch>
        </p:blipFill>
        <p:spPr>
          <a:xfrm>
            <a:off x="3656750" y="1806350"/>
            <a:ext cx="2636900" cy="362750"/>
          </a:xfrm>
          <a:prstGeom prst="rect">
            <a:avLst/>
          </a:prstGeom>
          <a:noFill/>
          <a:ln>
            <a:noFill/>
          </a:ln>
        </p:spPr>
      </p:pic>
      <p:sp>
        <p:nvSpPr>
          <p:cNvPr id="147" name="Google Shape;147;p2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3"/>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745" name="Google Shape;745;p9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93"/>
          <p:cNvSpPr txBox="1"/>
          <p:nvPr/>
        </p:nvSpPr>
        <p:spPr>
          <a:xfrm>
            <a:off x="881850" y="1417975"/>
            <a:ext cx="738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rgbClr val="FDFDFD"/>
                </a:highlight>
                <a:latin typeface="Quattrocento Sans"/>
                <a:ea typeface="Quattrocento Sans"/>
                <a:cs typeface="Quattrocento Sans"/>
                <a:sym typeface="Quattrocento Sans"/>
              </a:rPr>
              <a:t>Fine-tuning: </a:t>
            </a:r>
            <a:r>
              <a:rPr b="1" lang="en" sz="1600">
                <a:solidFill>
                  <a:schemeClr val="dk1"/>
                </a:solidFill>
                <a:highlight>
                  <a:srgbClr val="FDFDFD"/>
                </a:highlight>
                <a:latin typeface="Quattrocento Sans"/>
                <a:ea typeface="Quattrocento Sans"/>
                <a:cs typeface="Quattrocento Sans"/>
                <a:sym typeface="Quattrocento Sans"/>
              </a:rPr>
              <a:t>Single sentence tagging</a:t>
            </a:r>
            <a:endParaRPr b="1" sz="1600">
              <a:solidFill>
                <a:schemeClr val="dk1"/>
              </a:solidFill>
              <a:highlight>
                <a:srgbClr val="FDFDFD"/>
              </a:highlight>
              <a:latin typeface="Quattrocento Sans"/>
              <a:ea typeface="Quattrocento Sans"/>
              <a:cs typeface="Quattrocento Sans"/>
              <a:sym typeface="Quattrocento Sans"/>
            </a:endParaRPr>
          </a:p>
        </p:txBody>
      </p:sp>
      <p:sp>
        <p:nvSpPr>
          <p:cNvPr id="747" name="Google Shape;747;p93"/>
          <p:cNvSpPr txBox="1"/>
          <p:nvPr/>
        </p:nvSpPr>
        <p:spPr>
          <a:xfrm>
            <a:off x="881850" y="2138238"/>
            <a:ext cx="3650700" cy="7143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Quattrocento Sans"/>
              <a:buChar char="●"/>
            </a:pPr>
            <a:r>
              <a:rPr lang="en" sz="1600">
                <a:solidFill>
                  <a:schemeClr val="dk1"/>
                </a:solidFill>
                <a:highlight>
                  <a:srgbClr val="FDFDFD"/>
                </a:highlight>
                <a:latin typeface="Quattrocento Sans"/>
                <a:ea typeface="Quattrocento Sans"/>
                <a:cs typeface="Quattrocento Sans"/>
                <a:sym typeface="Quattrocento Sans"/>
              </a:rPr>
              <a:t>feed </a:t>
            </a:r>
            <a:r>
              <a:rPr lang="en" sz="1600">
                <a:solidFill>
                  <a:schemeClr val="dk1"/>
                </a:solidFill>
                <a:highlight>
                  <a:srgbClr val="FDFDFD"/>
                </a:highlight>
                <a:latin typeface="Quattrocento Sans"/>
                <a:ea typeface="Quattrocento Sans"/>
                <a:cs typeface="Quattrocento Sans"/>
                <a:sym typeface="Quattrocento Sans"/>
              </a:rPr>
              <a:t>one sentence</a:t>
            </a:r>
            <a:endParaRPr sz="1600">
              <a:solidFill>
                <a:schemeClr val="dk1"/>
              </a:solidFill>
              <a:highlight>
                <a:srgbClr val="FDFDFD"/>
              </a:highlight>
              <a:latin typeface="Quattrocento Sans"/>
              <a:ea typeface="Quattrocento Sans"/>
              <a:cs typeface="Quattrocento Sans"/>
              <a:sym typeface="Quattrocento Sans"/>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DFDFD"/>
                </a:highlight>
                <a:latin typeface="Quattrocento Sans"/>
                <a:ea typeface="Quattrocento Sans"/>
                <a:cs typeface="Quattrocento Sans"/>
                <a:sym typeface="Quattrocento Sans"/>
              </a:rPr>
              <a:t>predict tags for each token.</a:t>
            </a:r>
            <a:endParaRPr sz="1600">
              <a:latin typeface="Quattrocento Sans"/>
              <a:ea typeface="Quattrocento Sans"/>
              <a:cs typeface="Quattrocento Sans"/>
              <a:sym typeface="Quattrocento Sans"/>
            </a:endParaRPr>
          </a:p>
        </p:txBody>
      </p:sp>
      <p:pic>
        <p:nvPicPr>
          <p:cNvPr id="748" name="Google Shape;748;p93"/>
          <p:cNvPicPr preferRelativeResize="0"/>
          <p:nvPr/>
        </p:nvPicPr>
        <p:blipFill>
          <a:blip r:embed="rId3">
            <a:alphaModFix/>
          </a:blip>
          <a:stretch>
            <a:fillRect/>
          </a:stretch>
        </p:blipFill>
        <p:spPr>
          <a:xfrm>
            <a:off x="6094025" y="1262275"/>
            <a:ext cx="2449200" cy="3747950"/>
          </a:xfrm>
          <a:prstGeom prst="rect">
            <a:avLst/>
          </a:prstGeom>
          <a:noFill/>
          <a:ln>
            <a:noFill/>
          </a:ln>
        </p:spPr>
      </p:pic>
      <p:pic>
        <p:nvPicPr>
          <p:cNvPr id="749" name="Google Shape;749;p93"/>
          <p:cNvPicPr preferRelativeResize="0"/>
          <p:nvPr/>
        </p:nvPicPr>
        <p:blipFill>
          <a:blip r:embed="rId4">
            <a:alphaModFix/>
          </a:blip>
          <a:stretch>
            <a:fillRect/>
          </a:stretch>
        </p:blipFill>
        <p:spPr>
          <a:xfrm>
            <a:off x="502869" y="3141727"/>
            <a:ext cx="4973125" cy="1117497"/>
          </a:xfrm>
          <a:prstGeom prst="rect">
            <a:avLst/>
          </a:prstGeom>
          <a:noFill/>
          <a:ln>
            <a:noFill/>
          </a:ln>
        </p:spPr>
      </p:pic>
      <p:sp>
        <p:nvSpPr>
          <p:cNvPr id="750" name="Google Shape;750;p93"/>
          <p:cNvSpPr txBox="1"/>
          <p:nvPr/>
        </p:nvSpPr>
        <p:spPr>
          <a:xfrm>
            <a:off x="1164075" y="4318738"/>
            <a:ext cx="36507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latin typeface="Quattrocento Sans"/>
                <a:ea typeface="Quattrocento Sans"/>
                <a:cs typeface="Quattrocento Sans"/>
                <a:sym typeface="Quattrocento Sans"/>
              </a:rPr>
              <a:t>Demo from Doccano</a:t>
            </a:r>
            <a:endParaRPr sz="1300">
              <a:latin typeface="Quattrocento Sans"/>
              <a:ea typeface="Quattrocento Sans"/>
              <a:cs typeface="Quattrocento Sans"/>
              <a:sym typeface="Quattrocento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4"/>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a:t>
            </a:r>
            <a:endParaRPr/>
          </a:p>
        </p:txBody>
      </p:sp>
      <p:graphicFrame>
        <p:nvGraphicFramePr>
          <p:cNvPr id="756" name="Google Shape;756;p94"/>
          <p:cNvGraphicFramePr/>
          <p:nvPr/>
        </p:nvGraphicFramePr>
        <p:xfrm>
          <a:off x="327088" y="1913975"/>
          <a:ext cx="3000000" cy="3000000"/>
        </p:xfrm>
        <a:graphic>
          <a:graphicData uri="http://schemas.openxmlformats.org/drawingml/2006/table">
            <a:tbl>
              <a:tblPr>
                <a:noFill/>
                <a:tableStyleId>{8281E662-4CCF-4B44-9A84-96AC6E487F44}</a:tableStyleId>
              </a:tblPr>
              <a:tblGrid>
                <a:gridCol w="1542550"/>
                <a:gridCol w="1403125"/>
                <a:gridCol w="1702425"/>
                <a:gridCol w="2354775"/>
                <a:gridCol w="1486950"/>
              </a:tblGrid>
              <a:tr h="609575">
                <a:tc>
                  <a:txBody>
                    <a:bodyPr/>
                    <a:lstStyle/>
                    <a:p>
                      <a:pPr indent="0" lvl="0" marL="0" rtl="0" algn="ctr">
                        <a:spcBef>
                          <a:spcPts val="0"/>
                        </a:spcBef>
                        <a:spcAft>
                          <a:spcPts val="0"/>
                        </a:spcAft>
                        <a:buNone/>
                      </a:pPr>
                      <a:r>
                        <a:rPr b="1" lang="en"/>
                        <a:t>Embedding method</a:t>
                      </a:r>
                      <a:endParaRPr b="1"/>
                    </a:p>
                  </a:txBody>
                  <a:tcPr marT="91425" marB="91425" marR="91425" marL="91425" anchor="ctr"/>
                </a:tc>
                <a:tc>
                  <a:txBody>
                    <a:bodyPr/>
                    <a:lstStyle/>
                    <a:p>
                      <a:pPr indent="0" lvl="0" marL="0" rtl="0" algn="ctr">
                        <a:spcBef>
                          <a:spcPts val="0"/>
                        </a:spcBef>
                        <a:spcAft>
                          <a:spcPts val="0"/>
                        </a:spcAft>
                        <a:buNone/>
                      </a:pPr>
                      <a:r>
                        <a:rPr b="1" lang="en"/>
                        <a:t>Sparse/Dense</a:t>
                      </a:r>
                      <a:endParaRPr b="1"/>
                    </a:p>
                  </a:txBody>
                  <a:tcPr marT="91425" marB="91425" marR="91425" marL="91425" anchor="ctr"/>
                </a:tc>
                <a:tc>
                  <a:txBody>
                    <a:bodyPr/>
                    <a:lstStyle/>
                    <a:p>
                      <a:pPr indent="0" lvl="0" marL="0" rtl="0" algn="ctr">
                        <a:spcBef>
                          <a:spcPts val="0"/>
                        </a:spcBef>
                        <a:spcAft>
                          <a:spcPts val="0"/>
                        </a:spcAft>
                        <a:buNone/>
                      </a:pPr>
                      <a:r>
                        <a:rPr b="1" lang="en"/>
                        <a:t>What information is </a:t>
                      </a:r>
                      <a:r>
                        <a:rPr b="1" lang="en"/>
                        <a:t>embedded</a:t>
                      </a:r>
                      <a:r>
                        <a:rPr b="1" lang="en"/>
                        <a:t> ?</a:t>
                      </a:r>
                      <a:endParaRPr b="1"/>
                    </a:p>
                  </a:txBody>
                  <a:tcPr marT="91425" marB="91425" marR="91425" marL="91425" anchor="ctr"/>
                </a:tc>
                <a:tc>
                  <a:txBody>
                    <a:bodyPr/>
                    <a:lstStyle/>
                    <a:p>
                      <a:pPr indent="0" lvl="0" marL="0" rtl="0" algn="ctr">
                        <a:spcBef>
                          <a:spcPts val="0"/>
                        </a:spcBef>
                        <a:spcAft>
                          <a:spcPts val="0"/>
                        </a:spcAft>
                        <a:buNone/>
                      </a:pPr>
                      <a:r>
                        <a:rPr b="1" lang="en"/>
                        <a:t>How to compute ?</a:t>
                      </a:r>
                      <a:endParaRPr b="1"/>
                    </a:p>
                  </a:txBody>
                  <a:tcPr marT="91425" marB="91425" marR="91425" marL="91425" anchor="ctr"/>
                </a:tc>
                <a:tc>
                  <a:txBody>
                    <a:bodyPr/>
                    <a:lstStyle/>
                    <a:p>
                      <a:pPr indent="0" lvl="0" marL="0" rtl="0" algn="ctr">
                        <a:spcBef>
                          <a:spcPts val="0"/>
                        </a:spcBef>
                        <a:spcAft>
                          <a:spcPts val="0"/>
                        </a:spcAft>
                        <a:buNone/>
                      </a:pPr>
                      <a:r>
                        <a:rPr b="1" lang="en"/>
                        <a:t>Context sensitive</a:t>
                      </a:r>
                      <a:endParaRPr b="1"/>
                    </a:p>
                  </a:txBody>
                  <a:tcPr marT="91425" marB="91425" marR="91425" marL="91425" anchor="ctr"/>
                </a:tc>
              </a:tr>
              <a:tr h="609575">
                <a:tc>
                  <a:txBody>
                    <a:bodyPr/>
                    <a:lstStyle/>
                    <a:p>
                      <a:pPr indent="0" lvl="0" marL="0" rtl="0" algn="ctr">
                        <a:spcBef>
                          <a:spcPts val="0"/>
                        </a:spcBef>
                        <a:spcAft>
                          <a:spcPts val="0"/>
                        </a:spcAft>
                        <a:buNone/>
                      </a:pPr>
                      <a:r>
                        <a:rPr lang="en"/>
                        <a:t>One-hot</a:t>
                      </a:r>
                      <a:endParaRPr/>
                    </a:p>
                  </a:txBody>
                  <a:tcPr marT="91425" marB="91425" marR="91425" marL="91425" anchor="ctr"/>
                </a:tc>
                <a:tc>
                  <a:txBody>
                    <a:bodyPr/>
                    <a:lstStyle/>
                    <a:p>
                      <a:pPr indent="0" lvl="0" marL="0" rtl="0" algn="ctr">
                        <a:spcBef>
                          <a:spcPts val="0"/>
                        </a:spcBef>
                        <a:spcAft>
                          <a:spcPts val="0"/>
                        </a:spcAft>
                        <a:buNone/>
                      </a:pPr>
                      <a:r>
                        <a:rPr lang="en"/>
                        <a:t>Sparse</a:t>
                      </a:r>
                      <a:endParaRPr/>
                    </a:p>
                  </a:txBody>
                  <a:tcPr marT="91425" marB="91425" marR="91425" marL="91425" anchor="ctr"/>
                </a:tc>
                <a:tc>
                  <a:txBody>
                    <a:bodyPr/>
                    <a:lstStyle/>
                    <a:p>
                      <a:pPr indent="0" lvl="0" marL="0" rtl="0" algn="ctr">
                        <a:spcBef>
                          <a:spcPts val="0"/>
                        </a:spcBef>
                        <a:spcAft>
                          <a:spcPts val="0"/>
                        </a:spcAft>
                        <a:buNone/>
                      </a:pPr>
                      <a:r>
                        <a:rPr lang="en"/>
                        <a:t>Presence</a:t>
                      </a:r>
                      <a:endParaRPr/>
                    </a:p>
                  </a:txBody>
                  <a:tcPr marT="91425" marB="91425" marR="91425" marL="91425" anchor="ctr"/>
                </a:tc>
                <a:tc>
                  <a:txBody>
                    <a:bodyPr/>
                    <a:lstStyle/>
                    <a:p>
                      <a:pPr indent="0" lvl="0" marL="0" rtl="0" algn="ctr">
                        <a:spcBef>
                          <a:spcPts val="0"/>
                        </a:spcBef>
                        <a:spcAft>
                          <a:spcPts val="0"/>
                        </a:spcAft>
                        <a:buNone/>
                      </a:pPr>
                      <a:r>
                        <a:rPr lang="en"/>
                        <a:t>No need to be trained</a:t>
                      </a:r>
                      <a:endParaRPr/>
                    </a:p>
                  </a:txBody>
                  <a:tcPr marT="91425" marB="91425" marR="91425" marL="91425" anchor="ctr"/>
                </a:tc>
                <a:tc>
                  <a:txBody>
                    <a:bodyPr/>
                    <a:lstStyle/>
                    <a:p>
                      <a:pPr indent="0" lvl="0" marL="0" rtl="0" algn="ctr">
                        <a:spcBef>
                          <a:spcPts val="0"/>
                        </a:spcBef>
                        <a:spcAft>
                          <a:spcPts val="0"/>
                        </a:spcAft>
                        <a:buNone/>
                      </a:pPr>
                      <a:r>
                        <a:rPr lang="en"/>
                        <a:t>No</a:t>
                      </a:r>
                      <a:endParaRPr/>
                    </a:p>
                  </a:txBody>
                  <a:tcPr marT="91425" marB="91425" marR="91425" marL="91425" anchor="ctr"/>
                </a:tc>
              </a:tr>
              <a:tr h="609575">
                <a:tc>
                  <a:txBody>
                    <a:bodyPr/>
                    <a:lstStyle/>
                    <a:p>
                      <a:pPr indent="0" lvl="0" marL="0" rtl="0" algn="ctr">
                        <a:spcBef>
                          <a:spcPts val="0"/>
                        </a:spcBef>
                        <a:spcAft>
                          <a:spcPts val="0"/>
                        </a:spcAft>
                        <a:buNone/>
                      </a:pPr>
                      <a:r>
                        <a:rPr lang="en"/>
                        <a:t>Word2vec, GloVe</a:t>
                      </a:r>
                      <a:endParaRPr/>
                    </a:p>
                  </a:txBody>
                  <a:tcPr marT="91425" marB="91425" marR="91425" marL="91425" anchor="ctr"/>
                </a:tc>
                <a:tc>
                  <a:txBody>
                    <a:bodyPr/>
                    <a:lstStyle/>
                    <a:p>
                      <a:pPr indent="0" lvl="0" marL="0" rtl="0" algn="ctr">
                        <a:spcBef>
                          <a:spcPts val="0"/>
                        </a:spcBef>
                        <a:spcAft>
                          <a:spcPts val="0"/>
                        </a:spcAft>
                        <a:buNone/>
                      </a:pPr>
                      <a:r>
                        <a:rPr lang="en"/>
                        <a:t>Dense</a:t>
                      </a:r>
                      <a:endParaRPr/>
                    </a:p>
                  </a:txBody>
                  <a:tcPr marT="91425" marB="91425" marR="91425" marL="91425" anchor="ctr"/>
                </a:tc>
                <a:tc>
                  <a:txBody>
                    <a:bodyPr/>
                    <a:lstStyle/>
                    <a:p>
                      <a:pPr indent="0" lvl="0" marL="0" rtl="0" algn="ctr">
                        <a:spcBef>
                          <a:spcPts val="0"/>
                        </a:spcBef>
                        <a:spcAft>
                          <a:spcPts val="0"/>
                        </a:spcAft>
                        <a:buNone/>
                      </a:pPr>
                      <a:r>
                        <a:rPr lang="en"/>
                        <a:t>Meaning</a:t>
                      </a:r>
                      <a:endParaRPr/>
                    </a:p>
                  </a:txBody>
                  <a:tcPr marT="91425" marB="91425" marR="91425" marL="91425" anchor="ctr"/>
                </a:tc>
                <a:tc>
                  <a:txBody>
                    <a:bodyPr/>
                    <a:lstStyle/>
                    <a:p>
                      <a:pPr indent="0" lvl="0" marL="0" rtl="0" algn="ctr">
                        <a:spcBef>
                          <a:spcPts val="0"/>
                        </a:spcBef>
                        <a:spcAft>
                          <a:spcPts val="0"/>
                        </a:spcAft>
                        <a:buNone/>
                      </a:pPr>
                      <a:r>
                        <a:rPr lang="en"/>
                        <a:t>Trained using shallow nets</a:t>
                      </a:r>
                      <a:endParaRPr/>
                    </a:p>
                  </a:txBody>
                  <a:tcPr marT="91425" marB="91425" marR="91425" marL="91425" anchor="ctr"/>
                </a:tc>
                <a:tc>
                  <a:txBody>
                    <a:bodyPr/>
                    <a:lstStyle/>
                    <a:p>
                      <a:pPr indent="0" lvl="0" marL="0" rtl="0" algn="ctr">
                        <a:spcBef>
                          <a:spcPts val="0"/>
                        </a:spcBef>
                        <a:spcAft>
                          <a:spcPts val="0"/>
                        </a:spcAft>
                        <a:buNone/>
                      </a:pPr>
                      <a:r>
                        <a:rPr lang="en"/>
                        <a:t>No</a:t>
                      </a:r>
                      <a:endParaRPr/>
                    </a:p>
                  </a:txBody>
                  <a:tcPr marT="91425" marB="91425" marR="91425" marL="91425" anchor="ctr"/>
                </a:tc>
              </a:tr>
              <a:tr h="609575">
                <a:tc>
                  <a:txBody>
                    <a:bodyPr/>
                    <a:lstStyle/>
                    <a:p>
                      <a:pPr indent="0" lvl="0" marL="0" rtl="0" algn="ctr">
                        <a:spcBef>
                          <a:spcPts val="0"/>
                        </a:spcBef>
                        <a:spcAft>
                          <a:spcPts val="0"/>
                        </a:spcAft>
                        <a:buNone/>
                      </a:pPr>
                      <a:r>
                        <a:rPr lang="en"/>
                        <a:t>CoVe, ELMo, BERT</a:t>
                      </a:r>
                      <a:endParaRPr/>
                    </a:p>
                  </a:txBody>
                  <a:tcPr marT="91425" marB="91425" marR="91425" marL="91425" anchor="ctr"/>
                </a:tc>
                <a:tc>
                  <a:txBody>
                    <a:bodyPr/>
                    <a:lstStyle/>
                    <a:p>
                      <a:pPr indent="0" lvl="0" marL="0" rtl="0" algn="ctr">
                        <a:spcBef>
                          <a:spcPts val="0"/>
                        </a:spcBef>
                        <a:spcAft>
                          <a:spcPts val="0"/>
                        </a:spcAft>
                        <a:buNone/>
                      </a:pPr>
                      <a:r>
                        <a:rPr lang="en"/>
                        <a:t>Dense</a:t>
                      </a:r>
                      <a:endParaRPr/>
                    </a:p>
                  </a:txBody>
                  <a:tcPr marT="91425" marB="91425" marR="91425" marL="91425" anchor="ctr"/>
                </a:tc>
                <a:tc>
                  <a:txBody>
                    <a:bodyPr/>
                    <a:lstStyle/>
                    <a:p>
                      <a:pPr indent="0" lvl="0" marL="0" rtl="0" algn="ctr">
                        <a:spcBef>
                          <a:spcPts val="0"/>
                        </a:spcBef>
                        <a:spcAft>
                          <a:spcPts val="0"/>
                        </a:spcAft>
                        <a:buNone/>
                      </a:pPr>
                      <a:r>
                        <a:rPr lang="en"/>
                        <a:t>Meaning</a:t>
                      </a:r>
                      <a:endParaRPr/>
                    </a:p>
                  </a:txBody>
                  <a:tcPr marT="91425" marB="91425" marR="91425" marL="91425" anchor="ctr"/>
                </a:tc>
                <a:tc>
                  <a:txBody>
                    <a:bodyPr/>
                    <a:lstStyle/>
                    <a:p>
                      <a:pPr indent="0" lvl="0" marL="0" rtl="0" algn="ctr">
                        <a:spcBef>
                          <a:spcPts val="0"/>
                        </a:spcBef>
                        <a:spcAft>
                          <a:spcPts val="0"/>
                        </a:spcAft>
                        <a:buNone/>
                      </a:pPr>
                      <a:r>
                        <a:rPr lang="en"/>
                        <a:t>Trained using deep nets</a:t>
                      </a:r>
                      <a:endParaRPr/>
                    </a:p>
                  </a:txBody>
                  <a:tcPr marT="91425" marB="91425" marR="91425" marL="91425" anchor="ctr"/>
                </a:tc>
                <a:tc>
                  <a:txBody>
                    <a:bodyPr/>
                    <a:lstStyle/>
                    <a:p>
                      <a:pPr indent="0" lvl="0" marL="0" rtl="0" algn="ctr">
                        <a:spcBef>
                          <a:spcPts val="0"/>
                        </a:spcBef>
                        <a:spcAft>
                          <a:spcPts val="0"/>
                        </a:spcAft>
                        <a:buNone/>
                      </a:pPr>
                      <a:r>
                        <a:rPr lang="en"/>
                        <a:t>Yes</a:t>
                      </a:r>
                      <a:endParaRPr/>
                    </a:p>
                  </a:txBody>
                  <a:tcPr marT="91425" marB="91425" marR="91425" marL="91425" anchor="ct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5"/>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a:t>
            </a:r>
            <a:endParaRPr/>
          </a:p>
        </p:txBody>
      </p:sp>
      <p:graphicFrame>
        <p:nvGraphicFramePr>
          <p:cNvPr id="762" name="Google Shape;762;p95"/>
          <p:cNvGraphicFramePr/>
          <p:nvPr/>
        </p:nvGraphicFramePr>
        <p:xfrm>
          <a:off x="327088" y="1913975"/>
          <a:ext cx="3000000" cy="3000000"/>
        </p:xfrm>
        <a:graphic>
          <a:graphicData uri="http://schemas.openxmlformats.org/drawingml/2006/table">
            <a:tbl>
              <a:tblPr>
                <a:noFill/>
                <a:tableStyleId>{8281E662-4CCF-4B44-9A84-96AC6E487F44}</a:tableStyleId>
              </a:tblPr>
              <a:tblGrid>
                <a:gridCol w="1772575"/>
                <a:gridCol w="1499000"/>
                <a:gridCol w="1491550"/>
                <a:gridCol w="2239750"/>
                <a:gridCol w="1486950"/>
              </a:tblGrid>
              <a:tr h="609575">
                <a:tc>
                  <a:txBody>
                    <a:bodyPr/>
                    <a:lstStyle/>
                    <a:p>
                      <a:pPr indent="0" lvl="0" marL="0" rtl="0" algn="ctr">
                        <a:spcBef>
                          <a:spcPts val="0"/>
                        </a:spcBef>
                        <a:spcAft>
                          <a:spcPts val="0"/>
                        </a:spcAft>
                        <a:buNone/>
                      </a:pPr>
                      <a:r>
                        <a:rPr b="1" lang="en"/>
                        <a:t>Language Model</a:t>
                      </a:r>
                      <a:endParaRPr b="1"/>
                    </a:p>
                  </a:txBody>
                  <a:tcPr marT="91425" marB="91425" marR="91425" marL="91425" anchor="ctr"/>
                </a:tc>
                <a:tc>
                  <a:txBody>
                    <a:bodyPr/>
                    <a:lstStyle/>
                    <a:p>
                      <a:pPr indent="0" lvl="0" marL="0" rtl="0" algn="ctr">
                        <a:spcBef>
                          <a:spcPts val="0"/>
                        </a:spcBef>
                        <a:spcAft>
                          <a:spcPts val="0"/>
                        </a:spcAft>
                        <a:buNone/>
                      </a:pPr>
                      <a:r>
                        <a:rPr b="1" lang="en"/>
                        <a:t>Mechanism</a:t>
                      </a:r>
                      <a:endParaRPr b="1"/>
                    </a:p>
                  </a:txBody>
                  <a:tcPr marT="91425" marB="91425" marR="91425" marL="91425" anchor="ctr"/>
                </a:tc>
                <a:tc>
                  <a:txBody>
                    <a:bodyPr/>
                    <a:lstStyle/>
                    <a:p>
                      <a:pPr indent="0" lvl="0" marL="0" rtl="0" algn="ctr">
                        <a:spcBef>
                          <a:spcPts val="0"/>
                        </a:spcBef>
                        <a:spcAft>
                          <a:spcPts val="0"/>
                        </a:spcAft>
                        <a:buNone/>
                      </a:pPr>
                      <a:r>
                        <a:rPr b="1" lang="en"/>
                        <a:t>Representation</a:t>
                      </a:r>
                      <a:endParaRPr b="1"/>
                    </a:p>
                  </a:txBody>
                  <a:tcPr marT="91425" marB="91425" marR="91425" marL="91425" anchor="ctr"/>
                </a:tc>
                <a:tc>
                  <a:txBody>
                    <a:bodyPr/>
                    <a:lstStyle/>
                    <a:p>
                      <a:pPr indent="0" lvl="0" marL="0" rtl="0" algn="ctr">
                        <a:spcBef>
                          <a:spcPts val="0"/>
                        </a:spcBef>
                        <a:spcAft>
                          <a:spcPts val="0"/>
                        </a:spcAft>
                        <a:buNone/>
                      </a:pPr>
                      <a:r>
                        <a:rPr b="1" lang="en"/>
                        <a:t>Complexity</a:t>
                      </a:r>
                      <a:endParaRPr b="1"/>
                    </a:p>
                  </a:txBody>
                  <a:tcPr marT="91425" marB="91425" marR="91425" marL="91425" anchor="ctr"/>
                </a:tc>
                <a:tc>
                  <a:txBody>
                    <a:bodyPr/>
                    <a:lstStyle/>
                    <a:p>
                      <a:pPr indent="0" lvl="0" marL="0" rtl="0" algn="ctr">
                        <a:spcBef>
                          <a:spcPts val="0"/>
                        </a:spcBef>
                        <a:spcAft>
                          <a:spcPts val="0"/>
                        </a:spcAft>
                        <a:buNone/>
                      </a:pPr>
                      <a:r>
                        <a:rPr b="1" lang="en"/>
                        <a:t>Should you use it ?</a:t>
                      </a:r>
                      <a:endParaRPr b="1"/>
                    </a:p>
                  </a:txBody>
                  <a:tcPr marT="91425" marB="91425" marR="91425" marL="91425" anchor="ctr"/>
                </a:tc>
              </a:tr>
              <a:tr h="609575">
                <a:tc>
                  <a:txBody>
                    <a:bodyPr/>
                    <a:lstStyle/>
                    <a:p>
                      <a:pPr indent="0" lvl="0" marL="0" rtl="0" algn="ctr">
                        <a:spcBef>
                          <a:spcPts val="0"/>
                        </a:spcBef>
                        <a:spcAft>
                          <a:spcPts val="0"/>
                        </a:spcAft>
                        <a:buNone/>
                      </a:pPr>
                      <a:r>
                        <a:rPr lang="en"/>
                        <a:t>N-grams</a:t>
                      </a:r>
                      <a:endParaRPr/>
                    </a:p>
                  </a:txBody>
                  <a:tcPr marT="91425" marB="91425" marR="91425" marL="91425" anchor="ctr"/>
                </a:tc>
                <a:tc>
                  <a:txBody>
                    <a:bodyPr/>
                    <a:lstStyle/>
                    <a:p>
                      <a:pPr indent="0" lvl="0" marL="0" rtl="0" algn="ctr">
                        <a:spcBef>
                          <a:spcPts val="0"/>
                        </a:spcBef>
                        <a:spcAft>
                          <a:spcPts val="0"/>
                        </a:spcAft>
                        <a:buNone/>
                      </a:pPr>
                      <a:r>
                        <a:rPr lang="en"/>
                        <a:t>Statistical</a:t>
                      </a:r>
                      <a:endParaRPr/>
                    </a:p>
                  </a:txBody>
                  <a:tcPr marT="91425" marB="91425" marR="91425" marL="91425" anchor="ctr"/>
                </a:tc>
                <a:tc>
                  <a:txBody>
                    <a:bodyPr/>
                    <a:lstStyle/>
                    <a:p>
                      <a:pPr indent="0" lvl="0" marL="0" rtl="0" algn="ctr">
                        <a:spcBef>
                          <a:spcPts val="0"/>
                        </a:spcBef>
                        <a:spcAft>
                          <a:spcPts val="0"/>
                        </a:spcAft>
                        <a:buNone/>
                      </a:pPr>
                      <a:r>
                        <a:rPr lang="en"/>
                        <a:t>Occurrence</a:t>
                      </a:r>
                      <a:endParaRPr/>
                    </a:p>
                  </a:txBody>
                  <a:tcPr marT="91425" marB="91425" marR="91425" marL="91425" anchor="ctr"/>
                </a:tc>
                <a:tc>
                  <a:txBody>
                    <a:bodyPr/>
                    <a:lstStyle/>
                    <a:p>
                      <a:pPr indent="0" lvl="0" marL="0" rtl="0" algn="ctr">
                        <a:spcBef>
                          <a:spcPts val="0"/>
                        </a:spcBef>
                        <a:spcAft>
                          <a:spcPts val="0"/>
                        </a:spcAft>
                        <a:buNone/>
                      </a:pPr>
                      <a:r>
                        <a:rPr lang="en"/>
                        <a:t>Light-weight, no pre-training needed</a:t>
                      </a:r>
                      <a:endParaRPr/>
                    </a:p>
                  </a:txBody>
                  <a:tcPr marT="91425" marB="91425" marR="91425" marL="91425" anchor="ctr"/>
                </a:tc>
                <a:tc>
                  <a:txBody>
                    <a:bodyPr/>
                    <a:lstStyle/>
                    <a:p>
                      <a:pPr indent="0" lvl="0" marL="0" rtl="0" algn="ctr">
                        <a:spcBef>
                          <a:spcPts val="0"/>
                        </a:spcBef>
                        <a:spcAft>
                          <a:spcPts val="0"/>
                        </a:spcAft>
                        <a:buNone/>
                      </a:pPr>
                      <a:r>
                        <a:rPr lang="en"/>
                        <a:t>Maybe</a:t>
                      </a:r>
                      <a:endParaRPr/>
                    </a:p>
                  </a:txBody>
                  <a:tcPr marT="91425" marB="91425" marR="91425" marL="91425" anchor="ctr"/>
                </a:tc>
              </a:tr>
              <a:tr h="609575">
                <a:tc>
                  <a:txBody>
                    <a:bodyPr/>
                    <a:lstStyle/>
                    <a:p>
                      <a:pPr indent="0" lvl="0" marL="0" rtl="0" algn="ctr">
                        <a:spcBef>
                          <a:spcPts val="0"/>
                        </a:spcBef>
                        <a:spcAft>
                          <a:spcPts val="0"/>
                        </a:spcAft>
                        <a:buNone/>
                      </a:pPr>
                      <a:r>
                        <a:rPr lang="en"/>
                        <a:t>RNN, CNN based</a:t>
                      </a:r>
                      <a:endParaRPr/>
                    </a:p>
                  </a:txBody>
                  <a:tcPr marT="91425" marB="91425" marR="91425" marL="91425" anchor="ctr"/>
                </a:tc>
                <a:tc>
                  <a:txBody>
                    <a:bodyPr/>
                    <a:lstStyle/>
                    <a:p>
                      <a:pPr indent="0" lvl="0" marL="0" rtl="0" algn="ctr">
                        <a:spcBef>
                          <a:spcPts val="0"/>
                        </a:spcBef>
                        <a:spcAft>
                          <a:spcPts val="0"/>
                        </a:spcAft>
                        <a:buNone/>
                      </a:pPr>
                      <a:r>
                        <a:rPr lang="en"/>
                        <a:t>Neural Nets</a:t>
                      </a:r>
                      <a:endParaRPr/>
                    </a:p>
                  </a:txBody>
                  <a:tcPr marT="91425" marB="91425" marR="91425" marL="91425" anchor="ctr"/>
                </a:tc>
                <a:tc>
                  <a:txBody>
                    <a:bodyPr/>
                    <a:lstStyle/>
                    <a:p>
                      <a:pPr indent="0" lvl="0" marL="0" rtl="0" algn="ctr">
                        <a:spcBef>
                          <a:spcPts val="0"/>
                        </a:spcBef>
                        <a:spcAft>
                          <a:spcPts val="0"/>
                        </a:spcAft>
                        <a:buNone/>
                      </a:pPr>
                      <a:r>
                        <a:rPr lang="en"/>
                        <a:t>Meaning</a:t>
                      </a:r>
                      <a:endParaRPr/>
                    </a:p>
                  </a:txBody>
                  <a:tcPr marT="91425" marB="91425" marR="91425" marL="91425" anchor="ctr"/>
                </a:tc>
                <a:tc>
                  <a:txBody>
                    <a:bodyPr/>
                    <a:lstStyle/>
                    <a:p>
                      <a:pPr indent="0" lvl="0" marL="0" rtl="0" algn="ctr">
                        <a:spcBef>
                          <a:spcPts val="0"/>
                        </a:spcBef>
                        <a:spcAft>
                          <a:spcPts val="0"/>
                        </a:spcAft>
                        <a:buNone/>
                      </a:pPr>
                      <a:r>
                        <a:rPr lang="en"/>
                        <a:t>Medium-sized, pre-training needed</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Maybe</a:t>
                      </a:r>
                      <a:endParaRPr/>
                    </a:p>
                  </a:txBody>
                  <a:tcPr marT="91425" marB="91425" marR="91425" marL="91425" anchor="ctr"/>
                </a:tc>
              </a:tr>
              <a:tr h="609575">
                <a:tc>
                  <a:txBody>
                    <a:bodyPr/>
                    <a:lstStyle/>
                    <a:p>
                      <a:pPr indent="0" lvl="0" marL="0" rtl="0" algn="ctr">
                        <a:spcBef>
                          <a:spcPts val="0"/>
                        </a:spcBef>
                        <a:spcAft>
                          <a:spcPts val="0"/>
                        </a:spcAft>
                        <a:buNone/>
                      </a:pPr>
                      <a:r>
                        <a:rPr lang="en"/>
                        <a:t>GPT, BERT (transformer-based)</a:t>
                      </a:r>
                      <a:endParaRPr/>
                    </a:p>
                  </a:txBody>
                  <a:tcPr marT="91425" marB="91425" marR="91425" marL="91425" anchor="ctr"/>
                </a:tc>
                <a:tc>
                  <a:txBody>
                    <a:bodyPr/>
                    <a:lstStyle/>
                    <a:p>
                      <a:pPr indent="0" lvl="0" marL="0" rtl="0" algn="ctr">
                        <a:spcBef>
                          <a:spcPts val="0"/>
                        </a:spcBef>
                        <a:spcAft>
                          <a:spcPts val="0"/>
                        </a:spcAft>
                        <a:buNone/>
                      </a:pPr>
                      <a:r>
                        <a:rPr lang="en"/>
                        <a:t>Neural Nets with attentions</a:t>
                      </a:r>
                      <a:endParaRPr/>
                    </a:p>
                  </a:txBody>
                  <a:tcPr marT="91425" marB="91425" marR="91425" marL="91425" anchor="ctr"/>
                </a:tc>
                <a:tc>
                  <a:txBody>
                    <a:bodyPr/>
                    <a:lstStyle/>
                    <a:p>
                      <a:pPr indent="0" lvl="0" marL="0" rtl="0" algn="ctr">
                        <a:spcBef>
                          <a:spcPts val="0"/>
                        </a:spcBef>
                        <a:spcAft>
                          <a:spcPts val="0"/>
                        </a:spcAft>
                        <a:buNone/>
                      </a:pPr>
                      <a:r>
                        <a:rPr lang="en"/>
                        <a:t>Meaning</a:t>
                      </a:r>
                      <a:endParaRPr/>
                    </a:p>
                  </a:txBody>
                  <a:tcPr marT="91425" marB="91425" marR="91425" marL="91425" anchor="ctr"/>
                </a:tc>
                <a:tc>
                  <a:txBody>
                    <a:bodyPr/>
                    <a:lstStyle/>
                    <a:p>
                      <a:pPr indent="0" lvl="0" marL="0" rtl="0" algn="ctr">
                        <a:spcBef>
                          <a:spcPts val="0"/>
                        </a:spcBef>
                        <a:spcAft>
                          <a:spcPts val="0"/>
                        </a:spcAft>
                        <a:buNone/>
                      </a:pPr>
                      <a:r>
                        <a:rPr lang="en"/>
                        <a:t>Can be very big, pre-training needed</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Maybe</a:t>
                      </a:r>
                      <a:endParaRPr/>
                    </a:p>
                  </a:txBody>
                  <a:tcPr marT="91425" marB="91425" marR="91425" marL="91425" anchor="ct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96"/>
          <p:cNvSpPr txBox="1"/>
          <p:nvPr/>
        </p:nvSpPr>
        <p:spPr>
          <a:xfrm>
            <a:off x="613425" y="1629400"/>
            <a:ext cx="7658400" cy="2277900"/>
          </a:xfrm>
          <a:prstGeom prst="rect">
            <a:avLst/>
          </a:prstGeom>
          <a:noFill/>
          <a:ln>
            <a:noFill/>
          </a:ln>
        </p:spPr>
        <p:txBody>
          <a:bodyPr anchorCtr="0" anchor="t" bIns="91425" lIns="91425" spcFirstLastPara="1" rIns="91425" wrap="square" tIns="91425">
            <a:spAutoFit/>
          </a:bodyPr>
          <a:lstStyle/>
          <a:p>
            <a:pPr indent="-330200" lvl="0" marL="457200" rtl="0" algn="just">
              <a:lnSpc>
                <a:spcPct val="150000"/>
              </a:lnSpc>
              <a:spcBef>
                <a:spcPts val="0"/>
              </a:spcBef>
              <a:spcAft>
                <a:spcPts val="0"/>
              </a:spcAft>
              <a:buClr>
                <a:schemeClr val="dk1"/>
              </a:buClr>
              <a:buSzPts val="1600"/>
              <a:buFont typeface="Quattrocento Sans"/>
              <a:buChar char="●"/>
            </a:pPr>
            <a:r>
              <a:rPr lang="en" sz="1600">
                <a:solidFill>
                  <a:schemeClr val="dk1"/>
                </a:solidFill>
                <a:highlight>
                  <a:srgbClr val="FDFDFD"/>
                </a:highlight>
                <a:latin typeface="Quattrocento Sans"/>
                <a:ea typeface="Quattrocento Sans"/>
                <a:cs typeface="Quattrocento Sans"/>
                <a:sym typeface="Quattrocento Sans"/>
              </a:rPr>
              <a:t>A powerful library to work with transformers: </a:t>
            </a:r>
            <a:br>
              <a:rPr lang="en" sz="1600">
                <a:solidFill>
                  <a:schemeClr val="dk1"/>
                </a:solidFill>
                <a:highlight>
                  <a:srgbClr val="FDFDFD"/>
                </a:highlight>
                <a:latin typeface="Quattrocento Sans"/>
                <a:ea typeface="Quattrocento Sans"/>
                <a:cs typeface="Quattrocento Sans"/>
                <a:sym typeface="Quattrocento Sans"/>
              </a:rPr>
            </a:br>
            <a:r>
              <a:rPr lang="en" sz="1600" u="sng">
                <a:solidFill>
                  <a:srgbClr val="2A7AE2"/>
                </a:solidFill>
                <a:highlight>
                  <a:srgbClr val="FDFDFD"/>
                </a:highlight>
                <a:latin typeface="Quattrocento Sans"/>
                <a:ea typeface="Quattrocento Sans"/>
                <a:cs typeface="Quattrocento Sans"/>
                <a:sym typeface="Quattrocento Sans"/>
                <a:hlinkClick r:id="rId3">
                  <a:extLst>
                    <a:ext uri="{A12FA001-AC4F-418D-AE19-62706E023703}">
                      <ahyp:hlinkClr val="tx"/>
                    </a:ext>
                  </a:extLst>
                </a:hlinkClick>
              </a:rPr>
              <a:t>huggingface.co/transformers/</a:t>
            </a:r>
            <a:endParaRPr sz="1600">
              <a:solidFill>
                <a:srgbClr val="2A7AE2"/>
              </a:solidFill>
              <a:highlight>
                <a:srgbClr val="FDFDFD"/>
              </a:highlight>
              <a:latin typeface="Quattrocento Sans"/>
              <a:ea typeface="Quattrocento Sans"/>
              <a:cs typeface="Quattrocento Sans"/>
              <a:sym typeface="Quattrocento Sans"/>
            </a:endParaRPr>
          </a:p>
          <a:p>
            <a:pPr indent="-330200" lvl="0" marL="457200" rtl="0" algn="just">
              <a:lnSpc>
                <a:spcPct val="150000"/>
              </a:lnSpc>
              <a:spcBef>
                <a:spcPts val="0"/>
              </a:spcBef>
              <a:spcAft>
                <a:spcPts val="0"/>
              </a:spcAft>
              <a:buClr>
                <a:schemeClr val="dk1"/>
              </a:buClr>
              <a:buSzPts val="1600"/>
              <a:buChar char="●"/>
            </a:pPr>
            <a:r>
              <a:rPr lang="en" sz="1600">
                <a:solidFill>
                  <a:schemeClr val="dk1"/>
                </a:solidFill>
                <a:highlight>
                  <a:srgbClr val="FDFDFD"/>
                </a:highlight>
                <a:latin typeface="Quattrocento Sans"/>
                <a:ea typeface="Quattrocento Sans"/>
                <a:cs typeface="Quattrocento Sans"/>
                <a:sym typeface="Quattrocento Sans"/>
              </a:rPr>
              <a:t>A cool course where I take the materials from:</a:t>
            </a:r>
            <a:br>
              <a:rPr lang="en" sz="1600">
                <a:solidFill>
                  <a:schemeClr val="dk1"/>
                </a:solidFill>
                <a:highlight>
                  <a:srgbClr val="FDFDFD"/>
                </a:highlight>
                <a:latin typeface="Quattrocento Sans"/>
                <a:ea typeface="Quattrocento Sans"/>
                <a:cs typeface="Quattrocento Sans"/>
                <a:sym typeface="Quattrocento Sans"/>
              </a:rPr>
            </a:br>
            <a:r>
              <a:rPr lang="en" sz="1600" u="sng">
                <a:solidFill>
                  <a:srgbClr val="2A7AE2"/>
                </a:solidFill>
                <a:highlight>
                  <a:srgbClr val="FDFDFD"/>
                </a:highlight>
                <a:latin typeface="Quattrocento Sans"/>
                <a:ea typeface="Quattrocento Sans"/>
                <a:cs typeface="Quattrocento Sans"/>
                <a:sym typeface="Quattrocento Sans"/>
                <a:hlinkClick r:id="rId4">
                  <a:extLst>
                    <a:ext uri="{A12FA001-AC4F-418D-AE19-62706E023703}">
                      <ahyp:hlinkClr val="tx"/>
                    </a:ext>
                  </a:extLst>
                </a:hlinkClick>
              </a:rPr>
              <a:t>lena-voita.github.io/nlp_course.html</a:t>
            </a:r>
            <a:endParaRPr sz="1600">
              <a:solidFill>
                <a:srgbClr val="2A7AE2"/>
              </a:solidFill>
              <a:latin typeface="Quattrocento Sans"/>
              <a:ea typeface="Quattrocento Sans"/>
              <a:cs typeface="Quattrocento Sans"/>
              <a:sym typeface="Quattrocento Sans"/>
            </a:endParaRPr>
          </a:p>
          <a:p>
            <a:pPr indent="-330200" lvl="0" marL="457200" rtl="0" algn="just">
              <a:lnSpc>
                <a:spcPct val="150000"/>
              </a:lnSpc>
              <a:spcBef>
                <a:spcPts val="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An awesome course from Stanford taught by Prof. Christopher D. Manning:</a:t>
            </a:r>
            <a:br>
              <a:rPr lang="en" sz="1600">
                <a:solidFill>
                  <a:schemeClr val="dk1"/>
                </a:solidFill>
                <a:latin typeface="Quattrocento Sans"/>
                <a:ea typeface="Quattrocento Sans"/>
                <a:cs typeface="Quattrocento Sans"/>
                <a:sym typeface="Quattrocento Sans"/>
              </a:rPr>
            </a:br>
            <a:r>
              <a:rPr lang="en" sz="1600" u="sng">
                <a:solidFill>
                  <a:srgbClr val="2A7AE2"/>
                </a:solidFill>
                <a:latin typeface="Quattrocento Sans"/>
                <a:ea typeface="Quattrocento Sans"/>
                <a:cs typeface="Quattrocento Sans"/>
                <a:sym typeface="Quattrocento Sans"/>
                <a:hlinkClick r:id="rId5">
                  <a:extLst>
                    <a:ext uri="{A12FA001-AC4F-418D-AE19-62706E023703}">
                      <ahyp:hlinkClr val="tx"/>
                    </a:ext>
                  </a:extLst>
                </a:hlinkClick>
              </a:rPr>
              <a:t>https://web.stanford.edu/class/cs224n/</a:t>
            </a:r>
            <a:endParaRPr sz="1600">
              <a:solidFill>
                <a:srgbClr val="2A7AE2"/>
              </a:solidFill>
              <a:latin typeface="Quattrocento Sans"/>
              <a:ea typeface="Quattrocento Sans"/>
              <a:cs typeface="Quattrocento Sans"/>
              <a:sym typeface="Quattrocento Sans"/>
            </a:endParaRPr>
          </a:p>
        </p:txBody>
      </p:sp>
      <p:sp>
        <p:nvSpPr>
          <p:cNvPr id="768" name="Google Shape;768;p96"/>
          <p:cNvSpPr txBox="1"/>
          <p:nvPr>
            <p:ph type="title"/>
          </p:nvPr>
        </p:nvSpPr>
        <p:spPr>
          <a:xfrm>
            <a:off x="1381250" y="896100"/>
            <a:ext cx="5577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769" name="Google Shape;769;p9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N-gram Language Models</a:t>
            </a:r>
            <a:endParaRPr/>
          </a:p>
        </p:txBody>
      </p:sp>
      <p:sp>
        <p:nvSpPr>
          <p:cNvPr id="153" name="Google Shape;153;p22"/>
          <p:cNvSpPr txBox="1"/>
          <p:nvPr>
            <p:ph idx="1" type="body"/>
          </p:nvPr>
        </p:nvSpPr>
        <p:spPr>
          <a:xfrm>
            <a:off x="780575" y="1616475"/>
            <a:ext cx="80109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most naive way: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Problems:</a:t>
            </a:r>
            <a:endParaRPr/>
          </a:p>
          <a:p>
            <a:pPr indent="-381000" lvl="0" marL="457200" rtl="0" algn="l">
              <a:spcBef>
                <a:spcPts val="600"/>
              </a:spcBef>
              <a:spcAft>
                <a:spcPts val="0"/>
              </a:spcAft>
              <a:buSzPts val="2400"/>
              <a:buChar char="●"/>
            </a:pPr>
            <a:r>
              <a:rPr lang="en"/>
              <a:t>To many possible fragments</a:t>
            </a:r>
            <a:endParaRPr/>
          </a:p>
          <a:p>
            <a:pPr indent="-381000" lvl="0" marL="457200" rtl="0" algn="l">
              <a:spcBef>
                <a:spcPts val="0"/>
              </a:spcBef>
              <a:spcAft>
                <a:spcPts val="0"/>
              </a:spcAft>
              <a:buSzPts val="2400"/>
              <a:buChar char="●"/>
            </a:pPr>
            <a:r>
              <a:rPr lang="en"/>
              <a:t>Many fragments do not occur in the corpus</a:t>
            </a:r>
            <a:endParaRPr/>
          </a:p>
        </p:txBody>
      </p:sp>
      <p:pic>
        <p:nvPicPr>
          <p:cNvPr id="154" name="Google Shape;154;p22"/>
          <p:cNvPicPr preferRelativeResize="0"/>
          <p:nvPr/>
        </p:nvPicPr>
        <p:blipFill rotWithShape="1">
          <a:blip r:embed="rId3">
            <a:alphaModFix/>
          </a:blip>
          <a:srcRect b="0" l="0" r="1107" t="0"/>
          <a:stretch/>
        </p:blipFill>
        <p:spPr>
          <a:xfrm>
            <a:off x="2635025" y="2194375"/>
            <a:ext cx="4302150" cy="615400"/>
          </a:xfrm>
          <a:prstGeom prst="rect">
            <a:avLst/>
          </a:prstGeom>
          <a:noFill/>
          <a:ln>
            <a:noFill/>
          </a:ln>
        </p:spPr>
      </p:pic>
      <p:sp>
        <p:nvSpPr>
          <p:cNvPr id="155" name="Google Shape;155;p2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